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302" r:id="rId4"/>
    <p:sldId id="266" r:id="rId5"/>
    <p:sldId id="267" r:id="rId6"/>
    <p:sldId id="258" r:id="rId7"/>
    <p:sldId id="259" r:id="rId8"/>
    <p:sldId id="260" r:id="rId9"/>
    <p:sldId id="261" r:id="rId10"/>
    <p:sldId id="262" r:id="rId11"/>
    <p:sldId id="263" r:id="rId12"/>
    <p:sldId id="264" r:id="rId13"/>
    <p:sldId id="265" r:id="rId14"/>
    <p:sldId id="333" r:id="rId15"/>
    <p:sldId id="305" r:id="rId16"/>
    <p:sldId id="268" r:id="rId17"/>
    <p:sldId id="319" r:id="rId18"/>
    <p:sldId id="320" r:id="rId19"/>
    <p:sldId id="269" r:id="rId20"/>
    <p:sldId id="272" r:id="rId21"/>
    <p:sldId id="318" r:id="rId22"/>
    <p:sldId id="309" r:id="rId23"/>
    <p:sldId id="310" r:id="rId24"/>
    <p:sldId id="271" r:id="rId25"/>
    <p:sldId id="323" r:id="rId26"/>
    <p:sldId id="306" r:id="rId27"/>
    <p:sldId id="270" r:id="rId28"/>
    <p:sldId id="311" r:id="rId29"/>
    <p:sldId id="327" r:id="rId30"/>
    <p:sldId id="324" r:id="rId31"/>
    <p:sldId id="326" r:id="rId32"/>
    <p:sldId id="312" r:id="rId33"/>
    <p:sldId id="314" r:id="rId34"/>
    <p:sldId id="279" r:id="rId35"/>
    <p:sldId id="282" r:id="rId36"/>
    <p:sldId id="313" r:id="rId37"/>
    <p:sldId id="315" r:id="rId38"/>
    <p:sldId id="284" r:id="rId39"/>
    <p:sldId id="325" r:id="rId40"/>
    <p:sldId id="286" r:id="rId41"/>
    <p:sldId id="316" r:id="rId42"/>
    <p:sldId id="317" r:id="rId43"/>
    <p:sldId id="275" r:id="rId44"/>
    <p:sldId id="287" r:id="rId45"/>
    <p:sldId id="288" r:id="rId46"/>
    <p:sldId id="274" r:id="rId47"/>
    <p:sldId id="329" r:id="rId48"/>
    <p:sldId id="328" r:id="rId49"/>
    <p:sldId id="299" r:id="rId50"/>
    <p:sldId id="30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94485"/>
  </p:normalViewPr>
  <p:slideViewPr>
    <p:cSldViewPr snapToGrid="0" snapToObjects="1">
      <p:cViewPr varScale="1">
        <p:scale>
          <a:sx n="83" d="100"/>
          <a:sy n="83" d="100"/>
        </p:scale>
        <p:origin x="4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7B67-4A61-744E-A31C-3DF714C4F1FA}" type="datetimeFigureOut">
              <a:rPr lang="es-ES_tradnl" smtClean="0"/>
              <a:t>25/11/18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E6FC6-6FBC-184C-982D-C0A581A150FE}" type="slidenum">
              <a:rPr lang="es-ES_tradnl" smtClean="0"/>
              <a:t>‹Nº›</a:t>
            </a:fld>
            <a:endParaRPr lang="es-ES_tradnl"/>
          </a:p>
        </p:txBody>
      </p:sp>
    </p:spTree>
    <p:extLst>
      <p:ext uri="{BB962C8B-B14F-4D97-AF65-F5344CB8AC3E}">
        <p14:creationId xmlns:p14="http://schemas.microsoft.com/office/powerpoint/2010/main" val="326611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a:t>
            </a:fld>
            <a:endParaRPr lang="es-ES_tradnl"/>
          </a:p>
        </p:txBody>
      </p:sp>
    </p:spTree>
    <p:extLst>
      <p:ext uri="{BB962C8B-B14F-4D97-AF65-F5344CB8AC3E}">
        <p14:creationId xmlns:p14="http://schemas.microsoft.com/office/powerpoint/2010/main" val="127165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ejemplo.</a:t>
            </a:r>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13</a:t>
            </a:fld>
            <a:endParaRPr lang="es-ES_tradnl"/>
          </a:p>
        </p:txBody>
      </p:sp>
    </p:spTree>
    <p:extLst>
      <p:ext uri="{BB962C8B-B14F-4D97-AF65-F5344CB8AC3E}">
        <p14:creationId xmlns:p14="http://schemas.microsoft.com/office/powerpoint/2010/main" val="609010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ejemplo.</a:t>
            </a:r>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14</a:t>
            </a:fld>
            <a:endParaRPr lang="es-ES_tradnl"/>
          </a:p>
        </p:txBody>
      </p:sp>
    </p:spTree>
    <p:extLst>
      <p:ext uri="{BB962C8B-B14F-4D97-AF65-F5344CB8AC3E}">
        <p14:creationId xmlns:p14="http://schemas.microsoft.com/office/powerpoint/2010/main" val="1771670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15</a:t>
            </a:fld>
            <a:endParaRPr lang="es-ES_tradnl"/>
          </a:p>
        </p:txBody>
      </p:sp>
    </p:spTree>
    <p:extLst>
      <p:ext uri="{BB962C8B-B14F-4D97-AF65-F5344CB8AC3E}">
        <p14:creationId xmlns:p14="http://schemas.microsoft.com/office/powerpoint/2010/main" val="378624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16</a:t>
            </a:fld>
            <a:endParaRPr lang="es-ES_tradnl"/>
          </a:p>
        </p:txBody>
      </p:sp>
    </p:spTree>
    <p:extLst>
      <p:ext uri="{BB962C8B-B14F-4D97-AF65-F5344CB8AC3E}">
        <p14:creationId xmlns:p14="http://schemas.microsoft.com/office/powerpoint/2010/main" val="1373183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17</a:t>
            </a:fld>
            <a:endParaRPr lang="es-ES_tradnl"/>
          </a:p>
        </p:txBody>
      </p:sp>
    </p:spTree>
    <p:extLst>
      <p:ext uri="{BB962C8B-B14F-4D97-AF65-F5344CB8AC3E}">
        <p14:creationId xmlns:p14="http://schemas.microsoft.com/office/powerpoint/2010/main" val="1566150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18</a:t>
            </a:fld>
            <a:endParaRPr lang="es-ES_tradnl"/>
          </a:p>
        </p:txBody>
      </p:sp>
    </p:spTree>
    <p:extLst>
      <p:ext uri="{BB962C8B-B14F-4D97-AF65-F5344CB8AC3E}">
        <p14:creationId xmlns:p14="http://schemas.microsoft.com/office/powerpoint/2010/main" val="161214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19</a:t>
            </a:fld>
            <a:endParaRPr lang="es-ES_tradnl"/>
          </a:p>
        </p:txBody>
      </p:sp>
    </p:spTree>
    <p:extLst>
      <p:ext uri="{BB962C8B-B14F-4D97-AF65-F5344CB8AC3E}">
        <p14:creationId xmlns:p14="http://schemas.microsoft.com/office/powerpoint/2010/main" val="879357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20</a:t>
            </a:fld>
            <a:endParaRPr lang="es-ES_tradnl"/>
          </a:p>
        </p:txBody>
      </p:sp>
    </p:spTree>
    <p:extLst>
      <p:ext uri="{BB962C8B-B14F-4D97-AF65-F5344CB8AC3E}">
        <p14:creationId xmlns:p14="http://schemas.microsoft.com/office/powerpoint/2010/main" val="398386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21</a:t>
            </a:fld>
            <a:endParaRPr lang="es-ES_tradnl"/>
          </a:p>
        </p:txBody>
      </p:sp>
    </p:spTree>
    <p:extLst>
      <p:ext uri="{BB962C8B-B14F-4D97-AF65-F5344CB8AC3E}">
        <p14:creationId xmlns:p14="http://schemas.microsoft.com/office/powerpoint/2010/main" val="22576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22</a:t>
            </a:fld>
            <a:endParaRPr lang="es-ES_tradnl"/>
          </a:p>
        </p:txBody>
      </p:sp>
    </p:spTree>
    <p:extLst>
      <p:ext uri="{BB962C8B-B14F-4D97-AF65-F5344CB8AC3E}">
        <p14:creationId xmlns:p14="http://schemas.microsoft.com/office/powerpoint/2010/main" val="117673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5</a:t>
            </a:fld>
            <a:endParaRPr lang="es-ES_tradnl"/>
          </a:p>
        </p:txBody>
      </p:sp>
    </p:spTree>
    <p:extLst>
      <p:ext uri="{BB962C8B-B14F-4D97-AF65-F5344CB8AC3E}">
        <p14:creationId xmlns:p14="http://schemas.microsoft.com/office/powerpoint/2010/main" val="1665181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23</a:t>
            </a:fld>
            <a:endParaRPr lang="es-ES_tradnl"/>
          </a:p>
        </p:txBody>
      </p:sp>
    </p:spTree>
    <p:extLst>
      <p:ext uri="{BB962C8B-B14F-4D97-AF65-F5344CB8AC3E}">
        <p14:creationId xmlns:p14="http://schemas.microsoft.com/office/powerpoint/2010/main" val="61984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Explicar solapamiento</a:t>
            </a:r>
            <a:r>
              <a:rPr lang="es-ES_tradnl" baseline="0"/>
              <a:t> de procesos.</a:t>
            </a:r>
          </a:p>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24</a:t>
            </a:fld>
            <a:endParaRPr lang="es-ES_tradnl"/>
          </a:p>
        </p:txBody>
      </p:sp>
    </p:spTree>
    <p:extLst>
      <p:ext uri="{BB962C8B-B14F-4D97-AF65-F5344CB8AC3E}">
        <p14:creationId xmlns:p14="http://schemas.microsoft.com/office/powerpoint/2010/main" val="591418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Explicar solapamiento</a:t>
            </a:r>
            <a:r>
              <a:rPr lang="es-ES_tradnl" baseline="0"/>
              <a:t> de procesos.</a:t>
            </a:r>
          </a:p>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25</a:t>
            </a:fld>
            <a:endParaRPr lang="es-ES_tradnl"/>
          </a:p>
        </p:txBody>
      </p:sp>
    </p:spTree>
    <p:extLst>
      <p:ext uri="{BB962C8B-B14F-4D97-AF65-F5344CB8AC3E}">
        <p14:creationId xmlns:p14="http://schemas.microsoft.com/office/powerpoint/2010/main" val="2013581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Explicar solapamiento</a:t>
            </a:r>
            <a:r>
              <a:rPr lang="es-ES_tradnl" baseline="0"/>
              <a:t> de procesos.</a:t>
            </a:r>
          </a:p>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26</a:t>
            </a:fld>
            <a:endParaRPr lang="es-ES_tradnl"/>
          </a:p>
        </p:txBody>
      </p:sp>
    </p:spTree>
    <p:extLst>
      <p:ext uri="{BB962C8B-B14F-4D97-AF65-F5344CB8AC3E}">
        <p14:creationId xmlns:p14="http://schemas.microsoft.com/office/powerpoint/2010/main" val="123969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27</a:t>
            </a:fld>
            <a:endParaRPr lang="es-ES_tradnl"/>
          </a:p>
        </p:txBody>
      </p:sp>
    </p:spTree>
    <p:extLst>
      <p:ext uri="{BB962C8B-B14F-4D97-AF65-F5344CB8AC3E}">
        <p14:creationId xmlns:p14="http://schemas.microsoft.com/office/powerpoint/2010/main" val="621795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28</a:t>
            </a:fld>
            <a:endParaRPr lang="es-ES_tradnl"/>
          </a:p>
        </p:txBody>
      </p:sp>
    </p:spTree>
    <p:extLst>
      <p:ext uri="{BB962C8B-B14F-4D97-AF65-F5344CB8AC3E}">
        <p14:creationId xmlns:p14="http://schemas.microsoft.com/office/powerpoint/2010/main" val="1813585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29</a:t>
            </a:fld>
            <a:endParaRPr lang="es-ES_tradnl"/>
          </a:p>
        </p:txBody>
      </p:sp>
    </p:spTree>
    <p:extLst>
      <p:ext uri="{BB962C8B-B14F-4D97-AF65-F5344CB8AC3E}">
        <p14:creationId xmlns:p14="http://schemas.microsoft.com/office/powerpoint/2010/main" val="537824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30</a:t>
            </a:fld>
            <a:endParaRPr lang="es-ES_tradnl"/>
          </a:p>
        </p:txBody>
      </p:sp>
    </p:spTree>
    <p:extLst>
      <p:ext uri="{BB962C8B-B14F-4D97-AF65-F5344CB8AC3E}">
        <p14:creationId xmlns:p14="http://schemas.microsoft.com/office/powerpoint/2010/main" val="23324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31</a:t>
            </a:fld>
            <a:endParaRPr lang="es-ES_tradnl"/>
          </a:p>
        </p:txBody>
      </p:sp>
    </p:spTree>
    <p:extLst>
      <p:ext uri="{BB962C8B-B14F-4D97-AF65-F5344CB8AC3E}">
        <p14:creationId xmlns:p14="http://schemas.microsoft.com/office/powerpoint/2010/main" val="711194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32</a:t>
            </a:fld>
            <a:endParaRPr lang="es-ES_tradnl"/>
          </a:p>
        </p:txBody>
      </p:sp>
    </p:spTree>
    <p:extLst>
      <p:ext uri="{BB962C8B-B14F-4D97-AF65-F5344CB8AC3E}">
        <p14:creationId xmlns:p14="http://schemas.microsoft.com/office/powerpoint/2010/main" val="1275955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Ejemplo</a:t>
            </a:r>
            <a:r>
              <a:rPr lang="es-ES_tradnl" baseline="0" dirty="0"/>
              <a:t> con el WORD de las hebras o hilos.</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6</a:t>
            </a:fld>
            <a:endParaRPr lang="es-ES_tradnl"/>
          </a:p>
        </p:txBody>
      </p:sp>
    </p:spTree>
    <p:extLst>
      <p:ext uri="{BB962C8B-B14F-4D97-AF65-F5344CB8AC3E}">
        <p14:creationId xmlns:p14="http://schemas.microsoft.com/office/powerpoint/2010/main" val="1034256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33</a:t>
            </a:fld>
            <a:endParaRPr lang="es-ES_tradnl"/>
          </a:p>
        </p:txBody>
      </p:sp>
    </p:spTree>
    <p:extLst>
      <p:ext uri="{BB962C8B-B14F-4D97-AF65-F5344CB8AC3E}">
        <p14:creationId xmlns:p14="http://schemas.microsoft.com/office/powerpoint/2010/main" val="1838817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ejemplo.</a:t>
            </a:r>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34</a:t>
            </a:fld>
            <a:endParaRPr lang="es-ES_tradnl"/>
          </a:p>
        </p:txBody>
      </p:sp>
    </p:spTree>
    <p:extLst>
      <p:ext uri="{BB962C8B-B14F-4D97-AF65-F5344CB8AC3E}">
        <p14:creationId xmlns:p14="http://schemas.microsoft.com/office/powerpoint/2010/main" val="1734575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35</a:t>
            </a:fld>
            <a:endParaRPr lang="es-ES_tradnl"/>
          </a:p>
        </p:txBody>
      </p:sp>
    </p:spTree>
    <p:extLst>
      <p:ext uri="{BB962C8B-B14F-4D97-AF65-F5344CB8AC3E}">
        <p14:creationId xmlns:p14="http://schemas.microsoft.com/office/powerpoint/2010/main" val="91045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36</a:t>
            </a:fld>
            <a:endParaRPr lang="es-ES_tradnl"/>
          </a:p>
        </p:txBody>
      </p:sp>
    </p:spTree>
    <p:extLst>
      <p:ext uri="{BB962C8B-B14F-4D97-AF65-F5344CB8AC3E}">
        <p14:creationId xmlns:p14="http://schemas.microsoft.com/office/powerpoint/2010/main" val="1839679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37</a:t>
            </a:fld>
            <a:endParaRPr lang="es-ES_tradnl"/>
          </a:p>
        </p:txBody>
      </p:sp>
    </p:spTree>
    <p:extLst>
      <p:ext uri="{BB962C8B-B14F-4D97-AF65-F5344CB8AC3E}">
        <p14:creationId xmlns:p14="http://schemas.microsoft.com/office/powerpoint/2010/main" val="1156421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como funciona</a:t>
            </a:r>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38</a:t>
            </a:fld>
            <a:endParaRPr lang="es-ES_tradnl"/>
          </a:p>
        </p:txBody>
      </p:sp>
    </p:spTree>
    <p:extLst>
      <p:ext uri="{BB962C8B-B14F-4D97-AF65-F5344CB8AC3E}">
        <p14:creationId xmlns:p14="http://schemas.microsoft.com/office/powerpoint/2010/main" val="1599300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como funciona</a:t>
            </a:r>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39</a:t>
            </a:fld>
            <a:endParaRPr lang="es-ES_tradnl"/>
          </a:p>
        </p:txBody>
      </p:sp>
    </p:spTree>
    <p:extLst>
      <p:ext uri="{BB962C8B-B14F-4D97-AF65-F5344CB8AC3E}">
        <p14:creationId xmlns:p14="http://schemas.microsoft.com/office/powerpoint/2010/main" val="1169236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Explicar como funciona</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40</a:t>
            </a:fld>
            <a:endParaRPr lang="es-ES_tradnl"/>
          </a:p>
        </p:txBody>
      </p:sp>
    </p:spTree>
    <p:extLst>
      <p:ext uri="{BB962C8B-B14F-4D97-AF65-F5344CB8AC3E}">
        <p14:creationId xmlns:p14="http://schemas.microsoft.com/office/powerpoint/2010/main" val="957873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41</a:t>
            </a:fld>
            <a:endParaRPr lang="es-ES_tradnl"/>
          </a:p>
        </p:txBody>
      </p:sp>
    </p:spTree>
    <p:extLst>
      <p:ext uri="{BB962C8B-B14F-4D97-AF65-F5344CB8AC3E}">
        <p14:creationId xmlns:p14="http://schemas.microsoft.com/office/powerpoint/2010/main" val="446387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 lo de las capas. Explica el</a:t>
            </a:r>
            <a:r>
              <a:rPr lang="es-ES_tradnl" baseline="0" dirty="0"/>
              <a:t> proceso de la memoria virtual.</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42</a:t>
            </a:fld>
            <a:endParaRPr lang="es-ES_tradnl"/>
          </a:p>
        </p:txBody>
      </p:sp>
    </p:spTree>
    <p:extLst>
      <p:ext uri="{BB962C8B-B14F-4D97-AF65-F5344CB8AC3E}">
        <p14:creationId xmlns:p14="http://schemas.microsoft.com/office/powerpoint/2010/main" val="148135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Explicar</a:t>
            </a:r>
            <a:r>
              <a:rPr lang="es-ES_tradnl" baseline="0" dirty="0"/>
              <a:t> cada estado de proceso.</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7</a:t>
            </a:fld>
            <a:endParaRPr lang="es-ES_tradnl"/>
          </a:p>
        </p:txBody>
      </p:sp>
    </p:spTree>
    <p:extLst>
      <p:ext uri="{BB962C8B-B14F-4D97-AF65-F5344CB8AC3E}">
        <p14:creationId xmlns:p14="http://schemas.microsoft.com/office/powerpoint/2010/main" val="730722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43</a:t>
            </a:fld>
            <a:endParaRPr lang="es-ES_tradnl"/>
          </a:p>
        </p:txBody>
      </p:sp>
    </p:spTree>
    <p:extLst>
      <p:ext uri="{BB962C8B-B14F-4D97-AF65-F5344CB8AC3E}">
        <p14:creationId xmlns:p14="http://schemas.microsoft.com/office/powerpoint/2010/main" val="628175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Explicar como funciona</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44</a:t>
            </a:fld>
            <a:endParaRPr lang="es-ES_tradnl"/>
          </a:p>
        </p:txBody>
      </p:sp>
    </p:spTree>
    <p:extLst>
      <p:ext uri="{BB962C8B-B14F-4D97-AF65-F5344CB8AC3E}">
        <p14:creationId xmlns:p14="http://schemas.microsoft.com/office/powerpoint/2010/main" val="17739632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Explicar como funciona</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45</a:t>
            </a:fld>
            <a:endParaRPr lang="es-ES_tradnl"/>
          </a:p>
        </p:txBody>
      </p:sp>
    </p:spTree>
    <p:extLst>
      <p:ext uri="{BB962C8B-B14F-4D97-AF65-F5344CB8AC3E}">
        <p14:creationId xmlns:p14="http://schemas.microsoft.com/office/powerpoint/2010/main" val="1959168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46</a:t>
            </a:fld>
            <a:endParaRPr lang="es-ES_tradnl"/>
          </a:p>
        </p:txBody>
      </p:sp>
    </p:spTree>
    <p:extLst>
      <p:ext uri="{BB962C8B-B14F-4D97-AF65-F5344CB8AC3E}">
        <p14:creationId xmlns:p14="http://schemas.microsoft.com/office/powerpoint/2010/main" val="279868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47</a:t>
            </a:fld>
            <a:endParaRPr lang="es-ES_tradnl"/>
          </a:p>
        </p:txBody>
      </p:sp>
    </p:spTree>
    <p:extLst>
      <p:ext uri="{BB962C8B-B14F-4D97-AF65-F5344CB8AC3E}">
        <p14:creationId xmlns:p14="http://schemas.microsoft.com/office/powerpoint/2010/main" val="345507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48</a:t>
            </a:fld>
            <a:endParaRPr lang="es-ES_tradnl"/>
          </a:p>
        </p:txBody>
      </p:sp>
    </p:spTree>
    <p:extLst>
      <p:ext uri="{BB962C8B-B14F-4D97-AF65-F5344CB8AC3E}">
        <p14:creationId xmlns:p14="http://schemas.microsoft.com/office/powerpoint/2010/main" val="882446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Explicar como funciona</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49</a:t>
            </a:fld>
            <a:endParaRPr lang="es-ES_tradnl"/>
          </a:p>
        </p:txBody>
      </p:sp>
    </p:spTree>
    <p:extLst>
      <p:ext uri="{BB962C8B-B14F-4D97-AF65-F5344CB8AC3E}">
        <p14:creationId xmlns:p14="http://schemas.microsoft.com/office/powerpoint/2010/main" val="20079057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a:t>Explicar como funciona</a:t>
            </a:r>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50</a:t>
            </a:fld>
            <a:endParaRPr lang="es-ES_tradnl"/>
          </a:p>
        </p:txBody>
      </p:sp>
    </p:spTree>
    <p:extLst>
      <p:ext uri="{BB962C8B-B14F-4D97-AF65-F5344CB8AC3E}">
        <p14:creationId xmlns:p14="http://schemas.microsoft.com/office/powerpoint/2010/main" val="472131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8</a:t>
            </a:fld>
            <a:endParaRPr lang="es-ES_tradnl"/>
          </a:p>
        </p:txBody>
      </p:sp>
    </p:spTree>
    <p:extLst>
      <p:ext uri="{BB962C8B-B14F-4D97-AF65-F5344CB8AC3E}">
        <p14:creationId xmlns:p14="http://schemas.microsoft.com/office/powerpoint/2010/main" val="2069334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9</a:t>
            </a:fld>
            <a:endParaRPr lang="es-ES_tradnl"/>
          </a:p>
        </p:txBody>
      </p:sp>
    </p:spTree>
    <p:extLst>
      <p:ext uri="{BB962C8B-B14F-4D97-AF65-F5344CB8AC3E}">
        <p14:creationId xmlns:p14="http://schemas.microsoft.com/office/powerpoint/2010/main" val="658921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10</a:t>
            </a:fld>
            <a:endParaRPr lang="es-ES_tradnl"/>
          </a:p>
        </p:txBody>
      </p:sp>
    </p:spTree>
    <p:extLst>
      <p:ext uri="{BB962C8B-B14F-4D97-AF65-F5344CB8AC3E}">
        <p14:creationId xmlns:p14="http://schemas.microsoft.com/office/powerpoint/2010/main" val="1713941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11</a:t>
            </a:fld>
            <a:endParaRPr lang="es-ES_tradnl"/>
          </a:p>
        </p:txBody>
      </p:sp>
    </p:spTree>
    <p:extLst>
      <p:ext uri="{BB962C8B-B14F-4D97-AF65-F5344CB8AC3E}">
        <p14:creationId xmlns:p14="http://schemas.microsoft.com/office/powerpoint/2010/main" val="30325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28E6FC6-6FBC-184C-982D-C0A581A150FE}" type="slidenum">
              <a:rPr lang="es-ES_tradnl" smtClean="0"/>
              <a:t>12</a:t>
            </a:fld>
            <a:endParaRPr lang="es-ES_tradnl"/>
          </a:p>
        </p:txBody>
      </p:sp>
    </p:spTree>
    <p:extLst>
      <p:ext uri="{BB962C8B-B14F-4D97-AF65-F5344CB8AC3E}">
        <p14:creationId xmlns:p14="http://schemas.microsoft.com/office/powerpoint/2010/main" val="731536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_tradnl"/>
              <a:t>Clic para editar título</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11/25/18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_tradnl"/>
              <a:t>Clic para editar título</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_tradnl"/>
              <a:t>Clic para editar título</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11/25/18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_tradnl"/>
              <a:t>Clic para editar título</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_tradnl"/>
              <a:t>Clic para editar título</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_tradnl"/>
              <a:t>Clic para editar título</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_tradnl"/>
              <a:t>Clic para editar título</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_tradnl"/>
              <a:t>Clic para editar título</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11/25/18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_tradnl" sz="6600" dirty="0"/>
              <a:t>Gestión de los recursos de un sistema operativo</a:t>
            </a:r>
          </a:p>
        </p:txBody>
      </p:sp>
      <p:sp>
        <p:nvSpPr>
          <p:cNvPr id="3" name="Subtítulo 2"/>
          <p:cNvSpPr>
            <a:spLocks noGrp="1"/>
          </p:cNvSpPr>
          <p:nvPr>
            <p:ph type="subTitle" idx="1"/>
          </p:nvPr>
        </p:nvSpPr>
        <p:spPr/>
        <p:txBody>
          <a:bodyPr/>
          <a:lstStyle/>
          <a:p>
            <a:r>
              <a:rPr lang="es-ES_tradnl" dirty="0"/>
              <a:t>TEMA 3</a:t>
            </a:r>
          </a:p>
        </p:txBody>
      </p:sp>
    </p:spTree>
    <p:extLst>
      <p:ext uri="{BB962C8B-B14F-4D97-AF65-F5344CB8AC3E}">
        <p14:creationId xmlns:p14="http://schemas.microsoft.com/office/powerpoint/2010/main" val="495089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TRANSICIÓN DE LOS PROCESOS.</a:t>
            </a:r>
          </a:p>
        </p:txBody>
      </p:sp>
      <p:sp>
        <p:nvSpPr>
          <p:cNvPr id="3" name="Marcador de contenido 2"/>
          <p:cNvSpPr>
            <a:spLocks noGrp="1"/>
          </p:cNvSpPr>
          <p:nvPr>
            <p:ph idx="1"/>
          </p:nvPr>
        </p:nvSpPr>
        <p:spPr/>
        <p:txBody>
          <a:bodyPr>
            <a:normAutofit fontScale="85000" lnSpcReduction="20000"/>
          </a:bodyPr>
          <a:lstStyle/>
          <a:p>
            <a:pPr algn="just"/>
            <a:r>
              <a:rPr lang="es-ES_tradnl" dirty="0"/>
              <a:t>Un proceso pasa por varios estados a lo largo de su ejecución.</a:t>
            </a:r>
          </a:p>
          <a:p>
            <a:pPr algn="just"/>
            <a:r>
              <a:rPr lang="es-ES_tradnl" dirty="0"/>
              <a:t>El procesos se crea, pasa a la cola de ejecución a la espera de su tiempo de ejecución en el estado de preparación. Cuando el procesado le asigna su tiempo de ejecución, el proceso pasa de su estado de preparado a ejecución.</a:t>
            </a:r>
          </a:p>
          <a:p>
            <a:pPr algn="just"/>
            <a:r>
              <a:rPr lang="es-ES_tradnl" dirty="0"/>
              <a:t>Los cambios de estado del proceso se denominan transiciones o cambio de contexto.</a:t>
            </a:r>
          </a:p>
          <a:p>
            <a:pPr algn="just"/>
            <a:r>
              <a:rPr lang="es-ES_tradnl" dirty="0"/>
              <a:t>Las transiciones que puede experimentar los procesos:</a:t>
            </a:r>
          </a:p>
          <a:p>
            <a:pPr lvl="1" algn="just"/>
            <a:r>
              <a:rPr lang="es-ES_tradnl" dirty="0"/>
              <a:t>TRANSICIÓN 1. De Ejecución a Bloqueado. El proceso necesita algún elemento, recurso, señal o dato y se inicia una operación de E/S, es decir, de algún periférico</a:t>
            </a:r>
            <a:r>
              <a:rPr lang="es-ES" dirty="0"/>
              <a:t>.</a:t>
            </a:r>
            <a:endParaRPr lang="es-ES_tradnl" dirty="0"/>
          </a:p>
          <a:p>
            <a:pPr lvl="1" algn="just"/>
            <a:r>
              <a:rPr lang="es-ES_tradnl" dirty="0"/>
              <a:t>TRANSICIÓN 2. De Ejecución a Preparado. El proceso agota su tiempo de ejecución por que lleva tiempo y el SO decide que otro proceso ocupe el tiempo de ejecución del procesador.</a:t>
            </a:r>
          </a:p>
          <a:p>
            <a:pPr lvl="1" algn="just"/>
            <a:r>
              <a:rPr lang="es-ES_tradnl" dirty="0"/>
              <a:t>TRANSICIÓN 3. De Preparado a Ejecución. Cuando al proceso le llega su tiempo de ejecución.</a:t>
            </a:r>
          </a:p>
          <a:p>
            <a:pPr lvl="1" algn="just"/>
            <a:r>
              <a:rPr lang="es-ES_tradnl" dirty="0"/>
              <a:t>TRANSICIÓN 4. De Bloqueado a Preparado. Cuando se dispone del recurso, dato que estaba esperando y por el que se había bloqueado el proceso. Se termina la operación de E/S.</a:t>
            </a:r>
          </a:p>
        </p:txBody>
      </p:sp>
    </p:spTree>
    <p:extLst>
      <p:ext uri="{BB962C8B-B14F-4D97-AF65-F5344CB8AC3E}">
        <p14:creationId xmlns:p14="http://schemas.microsoft.com/office/powerpoint/2010/main" val="286420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TRANSICIÓN DE LOS PROCESOS.</a:t>
            </a:r>
          </a:p>
        </p:txBody>
      </p:sp>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9562" y="2357437"/>
            <a:ext cx="9493790" cy="3371850"/>
          </a:xfrm>
        </p:spPr>
      </p:pic>
    </p:spTree>
    <p:extLst>
      <p:ext uri="{BB962C8B-B14F-4D97-AF65-F5344CB8AC3E}">
        <p14:creationId xmlns:p14="http://schemas.microsoft.com/office/powerpoint/2010/main" val="1704858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TRANSICIÓN DE LOS PROCESOS.</a:t>
            </a:r>
          </a:p>
        </p:txBody>
      </p:sp>
      <p:sp>
        <p:nvSpPr>
          <p:cNvPr id="3" name="Marcador de contenido 2"/>
          <p:cNvSpPr>
            <a:spLocks noGrp="1"/>
          </p:cNvSpPr>
          <p:nvPr>
            <p:ph idx="1"/>
          </p:nvPr>
        </p:nvSpPr>
        <p:spPr/>
        <p:txBody>
          <a:bodyPr/>
          <a:lstStyle/>
          <a:p>
            <a:r>
              <a:rPr lang="es-ES_tradnl" dirty="0"/>
              <a:t>EJEMPLO</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288" y="1319241"/>
            <a:ext cx="6446861" cy="5514917"/>
          </a:xfrm>
          <a:prstGeom prst="rect">
            <a:avLst/>
          </a:prstGeom>
        </p:spPr>
      </p:pic>
    </p:spTree>
    <p:extLst>
      <p:ext uri="{BB962C8B-B14F-4D97-AF65-F5344CB8AC3E}">
        <p14:creationId xmlns:p14="http://schemas.microsoft.com/office/powerpoint/2010/main" val="1511659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TRANSICIÓN DE LOS PROCESOS.</a:t>
            </a:r>
          </a:p>
        </p:txBody>
      </p:sp>
      <p:sp>
        <p:nvSpPr>
          <p:cNvPr id="3" name="Marcador de contenido 2"/>
          <p:cNvSpPr>
            <a:spLocks noGrp="1"/>
          </p:cNvSpPr>
          <p:nvPr>
            <p:ph idx="1"/>
          </p:nvPr>
        </p:nvSpPr>
        <p:spPr/>
        <p:txBody>
          <a:bodyPr>
            <a:normAutofit fontScale="92500" lnSpcReduction="20000"/>
          </a:bodyPr>
          <a:lstStyle/>
          <a:p>
            <a:pPr algn="just"/>
            <a:r>
              <a:rPr lang="es-ES_tradnl" dirty="0"/>
              <a:t>SINCRONIZACI</a:t>
            </a:r>
            <a:r>
              <a:rPr lang="es-ES" dirty="0"/>
              <a:t>ÓN DE PROCESOS: Es cuando se hace que determinados eventos o procesos ocurran en un orden predefinido, que puede ser simultáneo o no entre ellos, mediante una señal de reloj para que se vayan finalizando los procesos sin que ocurra un estado inesperado.</a:t>
            </a:r>
            <a:endParaRPr lang="es-ES_tradnl" dirty="0"/>
          </a:p>
          <a:p>
            <a:pPr algn="just"/>
            <a:r>
              <a:rPr lang="es-ES_tradnl" dirty="0"/>
              <a:t>El SO necesita planificar el uso de los recursos que se encarga un m</a:t>
            </a:r>
            <a:r>
              <a:rPr lang="es-ES" dirty="0" err="1"/>
              <a:t>ódulo</a:t>
            </a:r>
            <a:r>
              <a:rPr lang="es-ES" dirty="0"/>
              <a:t> llamado </a:t>
            </a:r>
            <a:r>
              <a:rPr lang="es-ES" b="1" i="1" dirty="0"/>
              <a:t>PLANIFICADOR </a:t>
            </a:r>
            <a:r>
              <a:rPr lang="es-ES" dirty="0"/>
              <a:t>que admite o rechaza las peticiones de recursos e</a:t>
            </a:r>
            <a:r>
              <a:rPr lang="es-ES_tradnl" dirty="0"/>
              <a:t> indica al procesador que procesos deben ejecutarse y los estados que deben adoptar.</a:t>
            </a:r>
            <a:endParaRPr lang="es-ES_tradnl" b="1" i="1" dirty="0"/>
          </a:p>
          <a:p>
            <a:pPr algn="just"/>
            <a:r>
              <a:rPr lang="es-ES_tradnl" dirty="0"/>
              <a:t>Las prioridades son establecidas en función de necesidades de la ejecución de algunos programas respecto a otros que están en ejecución o en espera o bloqueados. Y se toma en base a una serie de algoritmos. Los algoritmos de planificación son más habituales en los sistemas multiproceso (multitarea) y multiusuario.</a:t>
            </a:r>
          </a:p>
          <a:p>
            <a:pPr algn="just"/>
            <a:r>
              <a:rPr lang="es-ES_tradnl" dirty="0"/>
              <a:t>A la forma en que la CPU se distribuye para ejecutar los procesos se le llama planificación.</a:t>
            </a:r>
          </a:p>
        </p:txBody>
      </p:sp>
    </p:spTree>
    <p:extLst>
      <p:ext uri="{BB962C8B-B14F-4D97-AF65-F5344CB8AC3E}">
        <p14:creationId xmlns:p14="http://schemas.microsoft.com/office/powerpoint/2010/main" val="815271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TRANSICIÓN DE LOS PROCESOS.</a:t>
            </a:r>
          </a:p>
        </p:txBody>
      </p:sp>
      <p:sp>
        <p:nvSpPr>
          <p:cNvPr id="3" name="Marcador de contenido 2"/>
          <p:cNvSpPr>
            <a:spLocks noGrp="1"/>
          </p:cNvSpPr>
          <p:nvPr>
            <p:ph idx="1"/>
          </p:nvPr>
        </p:nvSpPr>
        <p:spPr/>
        <p:txBody>
          <a:bodyPr>
            <a:normAutofit/>
          </a:bodyPr>
          <a:lstStyle/>
          <a:p>
            <a:pPr algn="just"/>
            <a:r>
              <a:rPr lang="es-ES_tradnl" dirty="0"/>
              <a:t>ACTIVADADES 3.</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157" y="2895600"/>
            <a:ext cx="4728085" cy="3606800"/>
          </a:xfrm>
          <a:prstGeom prst="rect">
            <a:avLst/>
          </a:prstGeom>
        </p:spPr>
      </p:pic>
    </p:spTree>
    <p:extLst>
      <p:ext uri="{BB962C8B-B14F-4D97-AF65-F5344CB8AC3E}">
        <p14:creationId xmlns:p14="http://schemas.microsoft.com/office/powerpoint/2010/main" val="2107723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a:t>
            </a:r>
            <a:r>
              <a:rPr lang="es-ES" dirty="0"/>
              <a:t>ÓN</a:t>
            </a:r>
            <a:r>
              <a:rPr lang="es-ES_tradnl" dirty="0"/>
              <a:t>.</a:t>
            </a:r>
          </a:p>
        </p:txBody>
      </p:sp>
      <p:sp>
        <p:nvSpPr>
          <p:cNvPr id="3" name="Marcador de contenido 2"/>
          <p:cNvSpPr>
            <a:spLocks noGrp="1"/>
          </p:cNvSpPr>
          <p:nvPr>
            <p:ph idx="1"/>
          </p:nvPr>
        </p:nvSpPr>
        <p:spPr/>
        <p:txBody>
          <a:bodyPr>
            <a:normAutofit/>
          </a:bodyPr>
          <a:lstStyle/>
          <a:p>
            <a:pPr algn="just"/>
            <a:r>
              <a:rPr lang="es-ES_tradnl" dirty="0"/>
              <a:t>ACTIVIDADES 4.</a:t>
            </a:r>
          </a:p>
          <a:p>
            <a:pPr algn="just"/>
            <a:r>
              <a:rPr lang="es-ES_tradnl" dirty="0"/>
              <a:t>¿Qué es un algoritmo?</a:t>
            </a:r>
          </a:p>
          <a:p>
            <a:pPr algn="just"/>
            <a:r>
              <a:rPr lang="es-ES_tradnl" dirty="0"/>
              <a:t>¿Qué es un algoritmo de </a:t>
            </a:r>
            <a:r>
              <a:rPr lang="es-ES_tradnl" dirty="0" err="1"/>
              <a:t>planificaci</a:t>
            </a:r>
            <a:r>
              <a:rPr lang="es-ES" dirty="0" err="1"/>
              <a:t>ón</a:t>
            </a:r>
            <a:r>
              <a:rPr lang="es-ES" dirty="0"/>
              <a:t>?</a:t>
            </a:r>
          </a:p>
          <a:p>
            <a:pPr algn="just"/>
            <a:r>
              <a:rPr lang="es-ES" dirty="0"/>
              <a:t>Enumera los algoritmos más comunes. Explica brevemente la planificación de cada uno.</a:t>
            </a:r>
            <a:endParaRPr lang="es-ES_tradnl" dirty="0"/>
          </a:p>
        </p:txBody>
      </p:sp>
    </p:spTree>
    <p:extLst>
      <p:ext uri="{BB962C8B-B14F-4D97-AF65-F5344CB8AC3E}">
        <p14:creationId xmlns:p14="http://schemas.microsoft.com/office/powerpoint/2010/main" val="1041373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fontScale="92500" lnSpcReduction="20000"/>
          </a:bodyPr>
          <a:lstStyle/>
          <a:p>
            <a:pPr algn="just"/>
            <a:r>
              <a:rPr lang="es-ES_tradnl" dirty="0"/>
              <a:t>La </a:t>
            </a:r>
            <a:r>
              <a:rPr lang="es-ES_tradnl" dirty="0" err="1"/>
              <a:t>planificaci</a:t>
            </a:r>
            <a:r>
              <a:rPr lang="es-ES" dirty="0" err="1"/>
              <a:t>ón</a:t>
            </a:r>
            <a:r>
              <a:rPr lang="es-ES" dirty="0"/>
              <a:t> de la CPU es la base de los SO </a:t>
            </a:r>
            <a:r>
              <a:rPr lang="es-ES" dirty="0" err="1"/>
              <a:t>multiprogramados</a:t>
            </a:r>
            <a:r>
              <a:rPr lang="es-ES" dirty="0"/>
              <a:t>. Alternando el uso de la CPU entre los procesos, comparten CPU.</a:t>
            </a:r>
          </a:p>
          <a:p>
            <a:pPr algn="just"/>
            <a:r>
              <a:rPr lang="es-ES" dirty="0"/>
              <a:t>Los algoritmos de planificación son las políticas que se seguirán para elegir qué proceso entra en cada momento a ejecutarse en el sistema, es decir, al tiempo de ejecución de la CPU.</a:t>
            </a:r>
          </a:p>
          <a:p>
            <a:pPr algn="just"/>
            <a:r>
              <a:rPr lang="es-ES" dirty="0"/>
              <a:t>Ventajas de los algoritmos de planificación son:</a:t>
            </a:r>
          </a:p>
          <a:p>
            <a:pPr lvl="1" algn="just"/>
            <a:r>
              <a:rPr lang="es-ES" dirty="0"/>
              <a:t>MAXIMIZAR la utilización y productividad de la CPU, es decir, el rendimiento.</a:t>
            </a:r>
          </a:p>
          <a:p>
            <a:pPr lvl="1" algn="just"/>
            <a:r>
              <a:rPr lang="es-ES" dirty="0"/>
              <a:t>MINIMIZAR el tiempo de retorno, de espera y de respuesta.</a:t>
            </a:r>
          </a:p>
          <a:p>
            <a:pPr lvl="1" algn="just"/>
            <a:r>
              <a:rPr lang="es-ES" dirty="0"/>
              <a:t>Evitar que los procesos queden postergados indefinidamente.</a:t>
            </a:r>
          </a:p>
          <a:p>
            <a:pPr lvl="1" algn="just"/>
            <a:r>
              <a:rPr lang="es-ES" dirty="0"/>
              <a:t>Debe intentar </a:t>
            </a:r>
            <a:r>
              <a:rPr lang="es-ES_tradnl" dirty="0"/>
              <a:t>la imparcialidad, la equidad y la eficiencia.</a:t>
            </a:r>
          </a:p>
          <a:p>
            <a:pPr lvl="1" algn="just"/>
            <a:r>
              <a:rPr lang="es-ES" dirty="0"/>
              <a:t>Un incremento de la utilización de la CPU.</a:t>
            </a:r>
          </a:p>
          <a:p>
            <a:pPr lvl="1" algn="just"/>
            <a:r>
              <a:rPr lang="es-ES" dirty="0"/>
              <a:t>Un mayor productividad: mayor cantidad de trabajo en un tiempo dado.</a:t>
            </a:r>
            <a:endParaRPr lang="es-ES_tradnl" dirty="0"/>
          </a:p>
        </p:txBody>
      </p:sp>
    </p:spTree>
    <p:extLst>
      <p:ext uri="{BB962C8B-B14F-4D97-AF65-F5344CB8AC3E}">
        <p14:creationId xmlns:p14="http://schemas.microsoft.com/office/powerpoint/2010/main" val="190049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a:bodyPr>
          <a:lstStyle/>
          <a:p>
            <a:pPr algn="just"/>
            <a:r>
              <a:rPr lang="es-ES" dirty="0"/>
              <a:t>TIPOS DE PLANIFICADORES:</a:t>
            </a:r>
          </a:p>
          <a:p>
            <a:pPr lvl="1" algn="just"/>
            <a:r>
              <a:rPr lang="es-ES" dirty="0"/>
              <a:t>CORTO PLAZO: Decide qué proceso de los que están preparados para ejecutarse pasa a utilizar el procesador.</a:t>
            </a:r>
          </a:p>
          <a:p>
            <a:pPr lvl="1" algn="just"/>
            <a:r>
              <a:rPr lang="es-ES" dirty="0"/>
              <a:t>LARGO PLAZO: También llamado de admisión. Es el encargado de ingresar nuevos procesos al sistema y de finalizarlos. Los admitidos se convierten en procesos.</a:t>
            </a:r>
          </a:p>
          <a:p>
            <a:pPr lvl="1" algn="just"/>
            <a:r>
              <a:rPr lang="es-ES" dirty="0"/>
              <a:t>MEDIO PLAZO: Decide que proceso pasa de la memoria principal a la secundaria o viceversa.</a:t>
            </a:r>
            <a:endParaRPr lang="es-ES_tradnl" dirty="0"/>
          </a:p>
        </p:txBody>
      </p:sp>
    </p:spTree>
    <p:extLst>
      <p:ext uri="{BB962C8B-B14F-4D97-AF65-F5344CB8AC3E}">
        <p14:creationId xmlns:p14="http://schemas.microsoft.com/office/powerpoint/2010/main" val="107294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CRITERIOS DE LOS ALGORITMOS.</a:t>
            </a:r>
          </a:p>
        </p:txBody>
      </p:sp>
      <p:sp>
        <p:nvSpPr>
          <p:cNvPr id="3" name="Marcador de contenido 2"/>
          <p:cNvSpPr>
            <a:spLocks noGrp="1"/>
          </p:cNvSpPr>
          <p:nvPr>
            <p:ph idx="1"/>
          </p:nvPr>
        </p:nvSpPr>
        <p:spPr/>
        <p:txBody>
          <a:bodyPr>
            <a:normAutofit fontScale="92500" lnSpcReduction="20000"/>
          </a:bodyPr>
          <a:lstStyle/>
          <a:p>
            <a:pPr algn="just"/>
            <a:r>
              <a:rPr lang="es-ES" dirty="0"/>
              <a:t>A la hora de elegir que algoritmo se tiene que tener en cuenta una serie de criterios:</a:t>
            </a:r>
          </a:p>
          <a:p>
            <a:pPr lvl="1" algn="just"/>
            <a:r>
              <a:rPr lang="es-ES" dirty="0"/>
              <a:t>UTILIZACIÓN DE LA CPU: porcentaje de tiempo que esta ocupado el procesador – máximo posible.</a:t>
            </a:r>
          </a:p>
          <a:p>
            <a:pPr lvl="1" algn="just"/>
            <a:r>
              <a:rPr lang="es-ES" dirty="0"/>
              <a:t>PRODUCTIVIDAD: procesos que completan o finalizan por unidad de tiempo.</a:t>
            </a:r>
          </a:p>
          <a:p>
            <a:pPr lvl="1" algn="just"/>
            <a:r>
              <a:rPr lang="es-ES" dirty="0"/>
              <a:t>TIEMPO DE RETORNO: tiempo desde la entrada de un proceso hasta su finalización.</a:t>
            </a:r>
          </a:p>
          <a:p>
            <a:pPr lvl="1" algn="just"/>
            <a:r>
              <a:rPr lang="es-ES" dirty="0"/>
              <a:t>TIEMPO DE ESPERA: tiempo que un proceso permanece en la cola de preparados.</a:t>
            </a:r>
          </a:p>
          <a:p>
            <a:pPr lvl="1" algn="just"/>
            <a:r>
              <a:rPr lang="es-ES" dirty="0"/>
              <a:t>TIEMPO DE RESPUESTA: tiempo que el proceso bloqueado tarda en entrar en la CPU desde que ocurre el evento que lo bloquea.</a:t>
            </a:r>
          </a:p>
          <a:p>
            <a:pPr algn="just"/>
            <a:r>
              <a:rPr lang="es-ES" dirty="0"/>
              <a:t>A los gráficos que se utilizan para ver el funcionamiento de los algoritmos de planificación o cronogramas también se les denominan diagramas de Gantt, que son unos gráficos de barras ideados por HENRY LAURENCE. GANTT en la segunda década del siglo XX para organizar actividades, mostrando las fechas o tiempos de inicio de cada actividad y su duración estimada.</a:t>
            </a:r>
            <a:endParaRPr lang="es-ES_tradnl" dirty="0"/>
          </a:p>
        </p:txBody>
      </p:sp>
    </p:spTree>
    <p:extLst>
      <p:ext uri="{BB962C8B-B14F-4D97-AF65-F5344CB8AC3E}">
        <p14:creationId xmlns:p14="http://schemas.microsoft.com/office/powerpoint/2010/main" val="228595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fontScale="92500" lnSpcReduction="10000"/>
          </a:bodyPr>
          <a:lstStyle/>
          <a:p>
            <a:pPr algn="just"/>
            <a:r>
              <a:rPr lang="es-ES_tradnl" dirty="0"/>
              <a:t>Algoritmo FIFO (</a:t>
            </a:r>
            <a:r>
              <a:rPr lang="es-ES_tradnl" dirty="0" err="1"/>
              <a:t>First</a:t>
            </a:r>
            <a:r>
              <a:rPr lang="es-ES_tradnl" dirty="0"/>
              <a:t> In </a:t>
            </a:r>
            <a:r>
              <a:rPr lang="es-ES_tradnl" dirty="0" err="1"/>
              <a:t>First</a:t>
            </a:r>
            <a:r>
              <a:rPr lang="es-ES_tradnl" dirty="0"/>
              <a:t> </a:t>
            </a:r>
            <a:r>
              <a:rPr lang="es-ES_tradnl" dirty="0" err="1"/>
              <a:t>Out</a:t>
            </a:r>
            <a:r>
              <a:rPr lang="es-ES_tradnl" dirty="0"/>
              <a:t>) o FCFS (</a:t>
            </a:r>
            <a:r>
              <a:rPr lang="es-ES_tradnl" dirty="0" err="1"/>
              <a:t>First</a:t>
            </a:r>
            <a:r>
              <a:rPr lang="es-ES_tradnl" dirty="0"/>
              <a:t> Come </a:t>
            </a:r>
            <a:r>
              <a:rPr lang="es-ES_tradnl" dirty="0" err="1"/>
              <a:t>First</a:t>
            </a:r>
            <a:r>
              <a:rPr lang="es-ES_tradnl" dirty="0"/>
              <a:t> </a:t>
            </a:r>
            <a:r>
              <a:rPr lang="es-ES_tradnl" dirty="0" err="1"/>
              <a:t>Served</a:t>
            </a:r>
            <a:r>
              <a:rPr lang="es-ES_tradnl" dirty="0"/>
              <a:t>).</a:t>
            </a:r>
          </a:p>
          <a:p>
            <a:pPr algn="just"/>
            <a:endParaRPr lang="es-ES_tradnl" dirty="0"/>
          </a:p>
          <a:p>
            <a:pPr algn="just"/>
            <a:r>
              <a:rPr lang="es-ES_tradnl" dirty="0"/>
              <a:t>Algoritmo SJF (</a:t>
            </a:r>
            <a:r>
              <a:rPr lang="es-ES_tradnl" dirty="0" err="1"/>
              <a:t>Shortest</a:t>
            </a:r>
            <a:r>
              <a:rPr lang="es-ES_tradnl" dirty="0"/>
              <a:t> Job </a:t>
            </a:r>
            <a:r>
              <a:rPr lang="es-ES_tradnl" dirty="0" err="1"/>
              <a:t>First</a:t>
            </a:r>
            <a:r>
              <a:rPr lang="es-ES_tradnl" dirty="0"/>
              <a:t>).</a:t>
            </a:r>
          </a:p>
          <a:p>
            <a:pPr algn="just"/>
            <a:endParaRPr lang="es-ES_tradnl" dirty="0"/>
          </a:p>
          <a:p>
            <a:pPr algn="just"/>
            <a:r>
              <a:rPr lang="es-ES_tradnl" dirty="0"/>
              <a:t>Algoritmo SRTF (</a:t>
            </a:r>
            <a:r>
              <a:rPr lang="es-ES_tradnl" dirty="0" err="1"/>
              <a:t>Shortest</a:t>
            </a:r>
            <a:r>
              <a:rPr lang="es-ES_tradnl" dirty="0"/>
              <a:t> </a:t>
            </a:r>
            <a:r>
              <a:rPr lang="es-ES_tradnl" dirty="0" err="1"/>
              <a:t>Remaining</a:t>
            </a:r>
            <a:r>
              <a:rPr lang="es-ES_tradnl" dirty="0"/>
              <a:t> Time </a:t>
            </a:r>
            <a:r>
              <a:rPr lang="es-ES_tradnl" dirty="0" err="1"/>
              <a:t>First</a:t>
            </a:r>
            <a:r>
              <a:rPr lang="es-ES_tradnl" dirty="0"/>
              <a:t>).</a:t>
            </a:r>
          </a:p>
          <a:p>
            <a:pPr algn="just"/>
            <a:endParaRPr lang="es-ES_tradnl" dirty="0"/>
          </a:p>
          <a:p>
            <a:pPr algn="just"/>
            <a:r>
              <a:rPr lang="es-ES_tradnl" dirty="0"/>
              <a:t>Algoritmo por prioridades.</a:t>
            </a:r>
          </a:p>
          <a:p>
            <a:pPr algn="just"/>
            <a:endParaRPr lang="es-ES_tradnl" dirty="0"/>
          </a:p>
          <a:p>
            <a:pPr algn="just"/>
            <a:r>
              <a:rPr lang="es-ES_tradnl" dirty="0"/>
              <a:t>Algoritmo de rueda o RR (Round </a:t>
            </a:r>
            <a:r>
              <a:rPr lang="es-ES_tradnl" dirty="0" err="1"/>
              <a:t>Robin</a:t>
            </a:r>
            <a:r>
              <a:rPr lang="es-ES_tradnl" dirty="0"/>
              <a:t>).</a:t>
            </a:r>
          </a:p>
          <a:p>
            <a:pPr algn="just"/>
            <a:endParaRPr lang="es-ES_tradnl" dirty="0"/>
          </a:p>
        </p:txBody>
      </p:sp>
    </p:spTree>
    <p:extLst>
      <p:ext uri="{BB962C8B-B14F-4D97-AF65-F5344CB8AC3E}">
        <p14:creationId xmlns:p14="http://schemas.microsoft.com/office/powerpoint/2010/main" val="616589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GESTION DE LOS PROCESOS</a:t>
            </a:r>
          </a:p>
        </p:txBody>
      </p:sp>
      <p:sp>
        <p:nvSpPr>
          <p:cNvPr id="3" name="Marcador de contenido 2"/>
          <p:cNvSpPr>
            <a:spLocks noGrp="1"/>
          </p:cNvSpPr>
          <p:nvPr>
            <p:ph idx="1"/>
          </p:nvPr>
        </p:nvSpPr>
        <p:spPr/>
        <p:txBody>
          <a:bodyPr>
            <a:normAutofit fontScale="92500" lnSpcReduction="20000"/>
          </a:bodyPr>
          <a:lstStyle/>
          <a:p>
            <a:pPr algn="just"/>
            <a:r>
              <a:rPr lang="es-ES_tradnl" dirty="0"/>
              <a:t>GESTI</a:t>
            </a:r>
            <a:r>
              <a:rPr lang="es-ES" dirty="0"/>
              <a:t>ÓN DE LOS RECURSOS en un sistema informático se basa en equilibrar dos de sus elementos principales: LOS PROCESOS Y LOS RECURSOS.</a:t>
            </a:r>
          </a:p>
          <a:p>
            <a:pPr algn="just"/>
            <a:r>
              <a:rPr lang="es-ES" dirty="0"/>
              <a:t>Los recursos son limitados y los procesos compiten entre sí por su uso. Por ese motivo, un elemento tiene que mediar entre los procesos para asignar los recursos de forma imparcial y eficiente. Que se le conoce como el PLANIFICADOR.</a:t>
            </a:r>
          </a:p>
          <a:p>
            <a:pPr algn="just"/>
            <a:r>
              <a:rPr lang="es-ES" dirty="0"/>
              <a:t>Un proceso es una instancia de un programa en ejecución que es creado y gestionado por el SO.</a:t>
            </a:r>
            <a:r>
              <a:rPr lang="es-ES_tradnl" dirty="0"/>
              <a:t> El SO es el encargado de asignarles los recursos del hardware necesarios, su sincronización y sus prioridades, en la </a:t>
            </a:r>
            <a:r>
              <a:rPr lang="es-ES_tradnl" dirty="0" err="1"/>
              <a:t>ejecuci</a:t>
            </a:r>
            <a:r>
              <a:rPr lang="es-ES" dirty="0" err="1"/>
              <a:t>ón</a:t>
            </a:r>
            <a:r>
              <a:rPr lang="es-ES" dirty="0"/>
              <a:t> de procesos concurrentes (multitarea – varios programas activos que se ejecutan concurrentemente).</a:t>
            </a:r>
            <a:endParaRPr lang="es-ES_tradnl" dirty="0"/>
          </a:p>
          <a:p>
            <a:pPr algn="just"/>
            <a:r>
              <a:rPr lang="es-ES_tradnl" b="1" i="1" dirty="0"/>
              <a:t>PROCESO = PROGRAMA DE EJECUCI</a:t>
            </a:r>
            <a:r>
              <a:rPr lang="es-ES" b="1" i="1" dirty="0"/>
              <a:t>ÓN = NECESIDAD DE RECURSOS DE HARDWARE.</a:t>
            </a:r>
          </a:p>
          <a:p>
            <a:pPr algn="just"/>
            <a:r>
              <a:rPr lang="es-ES_tradnl" dirty="0"/>
              <a:t>PROCESO es algo </a:t>
            </a:r>
            <a:r>
              <a:rPr lang="es-ES_tradnl" dirty="0" err="1"/>
              <a:t>din</a:t>
            </a:r>
            <a:r>
              <a:rPr lang="es-ES" dirty="0" err="1"/>
              <a:t>ámico</a:t>
            </a:r>
            <a:r>
              <a:rPr lang="es-ES" dirty="0"/>
              <a:t> = vida efímera = recursos de hardware y PROGRAMA es algo estático = datos e instrucciones = de ellos se espera unos resultados.</a:t>
            </a:r>
          </a:p>
        </p:txBody>
      </p:sp>
    </p:spTree>
    <p:extLst>
      <p:ext uri="{BB962C8B-B14F-4D97-AF65-F5344CB8AC3E}">
        <p14:creationId xmlns:p14="http://schemas.microsoft.com/office/powerpoint/2010/main" val="454235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a:bodyPr>
          <a:lstStyle/>
          <a:p>
            <a:pPr algn="just"/>
            <a:r>
              <a:rPr lang="es-ES_tradnl" dirty="0"/>
              <a:t>Algoritmo FIFO (</a:t>
            </a:r>
            <a:r>
              <a:rPr lang="es-ES_tradnl" dirty="0" err="1"/>
              <a:t>First</a:t>
            </a:r>
            <a:r>
              <a:rPr lang="es-ES_tradnl" dirty="0"/>
              <a:t> In </a:t>
            </a:r>
            <a:r>
              <a:rPr lang="es-ES_tradnl" dirty="0" err="1"/>
              <a:t>First</a:t>
            </a:r>
            <a:r>
              <a:rPr lang="es-ES_tradnl" dirty="0"/>
              <a:t> </a:t>
            </a:r>
            <a:r>
              <a:rPr lang="es-ES_tradnl" dirty="0" err="1"/>
              <a:t>Out</a:t>
            </a:r>
            <a:r>
              <a:rPr lang="es-ES_tradnl" dirty="0"/>
              <a:t>) o FCFS (</a:t>
            </a:r>
            <a:r>
              <a:rPr lang="es-ES_tradnl" dirty="0" err="1"/>
              <a:t>First</a:t>
            </a:r>
            <a:r>
              <a:rPr lang="es-ES_tradnl" dirty="0"/>
              <a:t> Come </a:t>
            </a:r>
            <a:r>
              <a:rPr lang="es-ES_tradnl" dirty="0" err="1"/>
              <a:t>First</a:t>
            </a:r>
            <a:r>
              <a:rPr lang="es-ES_tradnl" dirty="0"/>
              <a:t> </a:t>
            </a:r>
            <a:r>
              <a:rPr lang="es-ES_tradnl" dirty="0" err="1"/>
              <a:t>Served</a:t>
            </a:r>
            <a:r>
              <a:rPr lang="es-ES_tradnl" dirty="0"/>
              <a:t>).</a:t>
            </a:r>
          </a:p>
          <a:p>
            <a:pPr lvl="1" algn="just"/>
            <a:r>
              <a:rPr lang="es-ES_tradnl" dirty="0"/>
              <a:t>El primer proceso que llega, es el primero en recibir la asignación</a:t>
            </a:r>
            <a:r>
              <a:rPr lang="es-ES" dirty="0"/>
              <a:t> de la CPU, van por orden de llegada.</a:t>
            </a:r>
            <a:endParaRPr lang="es-ES_tradnl" dirty="0"/>
          </a:p>
          <a:p>
            <a:pPr lvl="1" algn="just"/>
            <a:r>
              <a:rPr lang="es-ES_tradnl" dirty="0"/>
              <a:t>El primero que llega se ejecuta completamente, luego se ejecuta el siguiente proceso que hay en la cola FIFO y así sucesivamente hasta que se termina el último proceso.</a:t>
            </a:r>
          </a:p>
          <a:p>
            <a:pPr lvl="1" algn="just"/>
            <a:r>
              <a:rPr lang="es-ES" dirty="0"/>
              <a:t>En este algoritmo existe el </a:t>
            </a:r>
            <a:r>
              <a:rPr lang="es-ES" b="1" dirty="0"/>
              <a:t>efecto convoy</a:t>
            </a:r>
            <a:r>
              <a:rPr lang="es-ES" i="0" dirty="0"/>
              <a:t>: Si se asigna un proceso largo a la CPU, todos los demás permanecen a la espera. Para evitar este efecto se le da prioridad a los procesos cortos, que vayan a terminar pronto.</a:t>
            </a:r>
            <a:endParaRPr lang="es-ES_tradnl" b="1" dirty="0"/>
          </a:p>
        </p:txBody>
      </p:sp>
    </p:spTree>
    <p:extLst>
      <p:ext uri="{BB962C8B-B14F-4D97-AF65-F5344CB8AC3E}">
        <p14:creationId xmlns:p14="http://schemas.microsoft.com/office/powerpoint/2010/main" val="42784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a:bodyPr>
          <a:lstStyle/>
          <a:p>
            <a:pPr algn="just"/>
            <a:r>
              <a:rPr lang="es-ES_tradnl" dirty="0"/>
              <a:t>Algoritmo FIFO (</a:t>
            </a:r>
            <a:r>
              <a:rPr lang="es-ES_tradnl" dirty="0" err="1"/>
              <a:t>First</a:t>
            </a:r>
            <a:r>
              <a:rPr lang="es-ES_tradnl" dirty="0"/>
              <a:t> In </a:t>
            </a:r>
            <a:r>
              <a:rPr lang="es-ES_tradnl" dirty="0" err="1"/>
              <a:t>First</a:t>
            </a:r>
            <a:r>
              <a:rPr lang="es-ES_tradnl" dirty="0"/>
              <a:t> </a:t>
            </a:r>
            <a:r>
              <a:rPr lang="es-ES_tradnl" dirty="0" err="1"/>
              <a:t>Out</a:t>
            </a:r>
            <a:r>
              <a:rPr lang="es-ES_tradnl" dirty="0"/>
              <a:t>) o FCFS (</a:t>
            </a:r>
            <a:r>
              <a:rPr lang="es-ES_tradnl" dirty="0" err="1"/>
              <a:t>First</a:t>
            </a:r>
            <a:r>
              <a:rPr lang="es-ES_tradnl" dirty="0"/>
              <a:t> Come </a:t>
            </a:r>
            <a:r>
              <a:rPr lang="es-ES_tradnl" dirty="0" err="1"/>
              <a:t>First</a:t>
            </a:r>
            <a:r>
              <a:rPr lang="es-ES_tradnl" dirty="0"/>
              <a:t> </a:t>
            </a:r>
            <a:r>
              <a:rPr lang="es-ES_tradnl" dirty="0" err="1"/>
              <a:t>Served</a:t>
            </a:r>
            <a:r>
              <a:rPr lang="es-ES_tradnl" dirty="0"/>
              <a:t>).</a:t>
            </a:r>
          </a:p>
        </p:txBody>
      </p:sp>
      <p:pic>
        <p:nvPicPr>
          <p:cNvPr id="5" name="Imagen 4"/>
          <p:cNvPicPr>
            <a:picLocks noChangeAspect="1"/>
          </p:cNvPicPr>
          <p:nvPr/>
        </p:nvPicPr>
        <p:blipFill>
          <a:blip r:embed="rId3"/>
          <a:stretch>
            <a:fillRect/>
          </a:stretch>
        </p:blipFill>
        <p:spPr>
          <a:xfrm>
            <a:off x="1371600" y="3189601"/>
            <a:ext cx="10161722" cy="2792099"/>
          </a:xfrm>
          <a:prstGeom prst="rect">
            <a:avLst/>
          </a:prstGeom>
        </p:spPr>
      </p:pic>
    </p:spTree>
    <p:extLst>
      <p:ext uri="{BB962C8B-B14F-4D97-AF65-F5344CB8AC3E}">
        <p14:creationId xmlns:p14="http://schemas.microsoft.com/office/powerpoint/2010/main" val="1151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a:bodyPr>
          <a:lstStyle/>
          <a:p>
            <a:pPr lvl="1" algn="just">
              <a:spcBef>
                <a:spcPts val="1000"/>
              </a:spcBef>
              <a:buFont typeface="Franklin Gothic Book" panose="020B0503020102020204" pitchFamily="34" charset="0"/>
              <a:buChar char="■"/>
            </a:pPr>
            <a:r>
              <a:rPr lang="es-ES_tradnl" dirty="0"/>
              <a:t>Algoritmo SJF (</a:t>
            </a:r>
            <a:r>
              <a:rPr lang="es-ES_tradnl" dirty="0" err="1"/>
              <a:t>Shortest</a:t>
            </a:r>
            <a:r>
              <a:rPr lang="es-ES_tradnl" dirty="0"/>
              <a:t> Job </a:t>
            </a:r>
            <a:r>
              <a:rPr lang="es-ES_tradnl" dirty="0" err="1"/>
              <a:t>First</a:t>
            </a:r>
            <a:r>
              <a:rPr lang="es-ES_tradnl" dirty="0"/>
              <a:t>).</a:t>
            </a:r>
          </a:p>
          <a:p>
            <a:pPr lvl="3" algn="just">
              <a:spcBef>
                <a:spcPts val="1000"/>
              </a:spcBef>
            </a:pPr>
            <a:r>
              <a:rPr lang="es-ES_tradnl" dirty="0"/>
              <a:t>Se basa en ejecutar primero los procesos más cortos y en caso que haya dos iguales, se prioriza el que llegó</a:t>
            </a:r>
            <a:r>
              <a:rPr lang="es-ES" dirty="0"/>
              <a:t> antes, es decir, se aplica el FIFO o FCFS.</a:t>
            </a:r>
          </a:p>
          <a:p>
            <a:pPr lvl="3" algn="just">
              <a:spcBef>
                <a:spcPts val="1000"/>
              </a:spcBef>
            </a:pPr>
            <a:r>
              <a:rPr lang="es-ES" dirty="0"/>
              <a:t>Favorece a los procesos que tarden menos tiempo en ejecutarse.</a:t>
            </a:r>
          </a:p>
          <a:p>
            <a:pPr lvl="3" algn="just">
              <a:spcBef>
                <a:spcPts val="1000"/>
              </a:spcBef>
            </a:pPr>
            <a:r>
              <a:rPr lang="es-ES" dirty="0"/>
              <a:t>Inconveniente, es que hay que predecir el tiempo real de ejecución de los procesos, el tiempo inicial.</a:t>
            </a:r>
            <a:endParaRPr lang="es-ES_tradnl" dirty="0"/>
          </a:p>
        </p:txBody>
      </p:sp>
    </p:spTree>
    <p:extLst>
      <p:ext uri="{BB962C8B-B14F-4D97-AF65-F5344CB8AC3E}">
        <p14:creationId xmlns:p14="http://schemas.microsoft.com/office/powerpoint/2010/main" val="1607200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a:bodyPr>
          <a:lstStyle/>
          <a:p>
            <a:pPr lvl="1" algn="just">
              <a:spcBef>
                <a:spcPts val="1000"/>
              </a:spcBef>
              <a:buFont typeface="Franklin Gothic Book" panose="020B0503020102020204" pitchFamily="34" charset="0"/>
              <a:buChar char="■"/>
            </a:pPr>
            <a:r>
              <a:rPr lang="es-ES_tradnl" dirty="0"/>
              <a:t>Algoritmo SRTF (</a:t>
            </a:r>
            <a:r>
              <a:rPr lang="es-ES_tradnl" dirty="0" err="1"/>
              <a:t>Shortest</a:t>
            </a:r>
            <a:r>
              <a:rPr lang="es-ES_tradnl" dirty="0"/>
              <a:t> </a:t>
            </a:r>
            <a:r>
              <a:rPr lang="es-ES_tradnl" dirty="0" err="1"/>
              <a:t>remaining</a:t>
            </a:r>
            <a:r>
              <a:rPr lang="es-ES_tradnl" dirty="0"/>
              <a:t> time </a:t>
            </a:r>
            <a:r>
              <a:rPr lang="es-ES_tradnl" dirty="0" err="1"/>
              <a:t>first</a:t>
            </a:r>
            <a:r>
              <a:rPr lang="es-ES_tradnl" dirty="0"/>
              <a:t>).</a:t>
            </a:r>
          </a:p>
          <a:p>
            <a:pPr lvl="3" algn="just">
              <a:spcBef>
                <a:spcPts val="1000"/>
              </a:spcBef>
            </a:pPr>
            <a:r>
              <a:rPr lang="es-ES" dirty="0"/>
              <a:t>Es una evolución del anterior.</a:t>
            </a:r>
          </a:p>
          <a:p>
            <a:pPr lvl="3" algn="just">
              <a:spcBef>
                <a:spcPts val="1000"/>
              </a:spcBef>
            </a:pPr>
            <a:r>
              <a:rPr lang="es-ES" dirty="0"/>
              <a:t>Y se basa en tener en cuenta el tiempo restante de ejecución (lo que falta por ejecutar) y no el tiempo inicial, como en el SJF. En caso de empate se utiliza el FIFO o FCFS. Este algoritmo es expulsivo, es decir, si mientras se está ejecutando un proceso llega otro que le quede menos tiempo para acabar que él que está utilizando la CPU en ese momento lo desplaza. Se produce lo que se llama cambio de contexto.</a:t>
            </a:r>
          </a:p>
          <a:p>
            <a:pPr lvl="3" algn="just">
              <a:spcBef>
                <a:spcPts val="1000"/>
              </a:spcBef>
            </a:pPr>
            <a:r>
              <a:rPr lang="es-ES" dirty="0"/>
              <a:t>Favorece a los procesos con menor tiempo de ejecución, ya que el tiempo inicial es una estimación (cálculo menos preciso) y el tiempo restante es más preciso. Mejora los tiempos medios en general pero perjudica a los que necesitan más tiempo.</a:t>
            </a:r>
            <a:endParaRPr lang="es-ES_tradnl" dirty="0"/>
          </a:p>
        </p:txBody>
      </p:sp>
    </p:spTree>
    <p:extLst>
      <p:ext uri="{BB962C8B-B14F-4D97-AF65-F5344CB8AC3E}">
        <p14:creationId xmlns:p14="http://schemas.microsoft.com/office/powerpoint/2010/main" val="380128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fontScale="92500" lnSpcReduction="20000"/>
          </a:bodyPr>
          <a:lstStyle/>
          <a:p>
            <a:pPr algn="just"/>
            <a:r>
              <a:rPr lang="es-ES_tradnl" dirty="0"/>
              <a:t>Algoritmo Prioridades.</a:t>
            </a:r>
          </a:p>
          <a:p>
            <a:pPr lvl="1" algn="just"/>
            <a:r>
              <a:rPr lang="es-ES_tradnl" dirty="0"/>
              <a:t>Asocia una prioridad a cada proceso.</a:t>
            </a:r>
          </a:p>
          <a:p>
            <a:pPr lvl="1" algn="just"/>
            <a:r>
              <a:rPr lang="es-ES_tradnl" dirty="0"/>
              <a:t>El orden de entrada en la CPU será según la prioridad, en caso de empate se aplica el FIFO o FCFS.</a:t>
            </a:r>
          </a:p>
          <a:p>
            <a:pPr lvl="1" algn="just"/>
            <a:r>
              <a:rPr lang="es-ES_tradnl" dirty="0"/>
              <a:t>Puede ser expulsivo y no expulsivo y se le puede cambiar la prioridad a un proceso, es decir, hacerlo más prioritario a medida que lleve más tiempo esperando la CPU, para evitar que procesos poco prioritarios se posterguen indefinidamente si llegan procesos más prioritarios.</a:t>
            </a:r>
          </a:p>
          <a:p>
            <a:pPr lvl="1" algn="just"/>
            <a:r>
              <a:rPr lang="es-ES_tradnl" dirty="0"/>
              <a:t>La prioridad se suele indicar por un número entero, que cuanto más bajo sea, el proceso será más prioritario. Puede haber más de un proceso con la misma prioridad.</a:t>
            </a:r>
          </a:p>
          <a:p>
            <a:pPr lvl="1" algn="just"/>
            <a:r>
              <a:rPr lang="es-ES_tradnl" dirty="0"/>
              <a:t>Este algoritmo no favorece a los procesos que necesiten más tiempo de CPU o menos, sino que optimiza el tiempo de respuesta de los más prioritarios, es decir, que la entrada a la CPU va en función de su prioridad y dicha prioridad va en función de varios parámetros entre los que destaca el tiempo de espera.</a:t>
            </a:r>
          </a:p>
        </p:txBody>
      </p:sp>
    </p:spTree>
    <p:extLst>
      <p:ext uri="{BB962C8B-B14F-4D97-AF65-F5344CB8AC3E}">
        <p14:creationId xmlns:p14="http://schemas.microsoft.com/office/powerpoint/2010/main" val="628027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fontScale="92500" lnSpcReduction="20000"/>
          </a:bodyPr>
          <a:lstStyle/>
          <a:p>
            <a:pPr algn="just"/>
            <a:r>
              <a:rPr lang="es-ES_tradnl" dirty="0"/>
              <a:t>RR Algoritmo de rueda – Round-</a:t>
            </a:r>
            <a:r>
              <a:rPr lang="es-ES_tradnl" dirty="0" err="1"/>
              <a:t>Robin</a:t>
            </a:r>
            <a:r>
              <a:rPr lang="es-ES_tradnl" dirty="0"/>
              <a:t>.</a:t>
            </a:r>
          </a:p>
          <a:p>
            <a:pPr lvl="1" algn="just"/>
            <a:r>
              <a:rPr lang="es-ES_tradnl" dirty="0"/>
              <a:t>Asigna rotativamente tiempos de ejecución a los diferentes procesos.</a:t>
            </a:r>
          </a:p>
          <a:p>
            <a:pPr lvl="1" algn="just"/>
            <a:r>
              <a:rPr lang="es-ES_tradnl" dirty="0"/>
              <a:t>Mismos tiempos de ejecución o quantums (unidad de tiempo - q) para los procesos y de forma secuencial por turnos. Tras el quantum, el proceso abandona la CPU y da paso al siguiente, siguiendo el orden FIFO o FCFS.</a:t>
            </a:r>
          </a:p>
          <a:p>
            <a:pPr lvl="1" algn="just"/>
            <a:r>
              <a:rPr lang="es-ES_tradnl" dirty="0"/>
              <a:t>Para este algoritmo se necesitan cambios de contexto muy rápidos.</a:t>
            </a:r>
          </a:p>
          <a:p>
            <a:pPr lvl="1" algn="just"/>
            <a:r>
              <a:rPr lang="es-ES_tradnl" dirty="0"/>
              <a:t>Si no hubiera procesos en espera el que está utilizando la CPU seguiría hasta que llegara alguno. Es un algoritmo expulsivo.</a:t>
            </a:r>
          </a:p>
          <a:p>
            <a:pPr lvl="1" algn="just"/>
            <a:r>
              <a:rPr lang="es-ES_tradnl" dirty="0"/>
              <a:t>Se van solapando los tiempos de ejecución asignados a los diferentes procesos.</a:t>
            </a:r>
          </a:p>
          <a:p>
            <a:pPr lvl="1" algn="just"/>
            <a:r>
              <a:rPr lang="es-ES_tradnl" dirty="0"/>
              <a:t>Cuando un proceso deja de estar en ejecución, pasa a la cola de los procesos preparados. Cuando un proceso agota su quantum pasa al final de la cola de procesos preparados. Después al aplicar el algoritmo FIFO o FCFS en la cola de preparados, se elegirá por orden de llegada a la cola, no al sistema.</a:t>
            </a:r>
          </a:p>
        </p:txBody>
      </p:sp>
    </p:spTree>
    <p:extLst>
      <p:ext uri="{BB962C8B-B14F-4D97-AF65-F5344CB8AC3E}">
        <p14:creationId xmlns:p14="http://schemas.microsoft.com/office/powerpoint/2010/main" val="425604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a:bodyPr>
          <a:lstStyle/>
          <a:p>
            <a:pPr algn="just"/>
            <a:r>
              <a:rPr lang="es-ES_tradnl" dirty="0"/>
              <a:t>Algoritmo de rueda – Round-</a:t>
            </a:r>
            <a:r>
              <a:rPr lang="es-ES_tradnl" dirty="0" err="1"/>
              <a:t>Robin</a:t>
            </a:r>
            <a:r>
              <a:rPr lang="es-ES_tradnl" dirty="0"/>
              <a:t>.</a:t>
            </a:r>
          </a:p>
        </p:txBody>
      </p:sp>
      <p:pic>
        <p:nvPicPr>
          <p:cNvPr id="6" name="Imagen 5"/>
          <p:cNvPicPr>
            <a:picLocks noChangeAspect="1"/>
          </p:cNvPicPr>
          <p:nvPr/>
        </p:nvPicPr>
        <p:blipFill rotWithShape="1">
          <a:blip r:embed="rId3"/>
          <a:srcRect l="4972" t="37377" r="2240" b="16066"/>
          <a:stretch/>
        </p:blipFill>
        <p:spPr>
          <a:xfrm>
            <a:off x="2352752" y="3062444"/>
            <a:ext cx="8620048" cy="3243941"/>
          </a:xfrm>
          <a:prstGeom prst="rect">
            <a:avLst/>
          </a:prstGeom>
        </p:spPr>
      </p:pic>
    </p:spTree>
    <p:extLst>
      <p:ext uri="{BB962C8B-B14F-4D97-AF65-F5344CB8AC3E}">
        <p14:creationId xmlns:p14="http://schemas.microsoft.com/office/powerpoint/2010/main" val="1748138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ALGORITMOS DE PLANIFICACIÓN.</a:t>
            </a:r>
          </a:p>
        </p:txBody>
      </p:sp>
      <p:sp>
        <p:nvSpPr>
          <p:cNvPr id="3" name="Marcador de contenido 2"/>
          <p:cNvSpPr>
            <a:spLocks noGrp="1"/>
          </p:cNvSpPr>
          <p:nvPr>
            <p:ph idx="1"/>
          </p:nvPr>
        </p:nvSpPr>
        <p:spPr/>
        <p:txBody>
          <a:bodyPr>
            <a:normAutofit/>
          </a:bodyPr>
          <a:lstStyle/>
          <a:p>
            <a:pPr algn="just"/>
            <a:r>
              <a:rPr lang="es-ES_tradnl" dirty="0"/>
              <a:t>ACTIVIDADES 5.</a:t>
            </a:r>
          </a:p>
          <a:p>
            <a:pPr algn="just"/>
            <a:r>
              <a:rPr lang="es-ES_tradnl" dirty="0"/>
              <a:t>EJERCICIOS DE ALGORITMOS. </a:t>
            </a:r>
            <a:r>
              <a:rPr lang="es-ES_tradnl"/>
              <a:t>EJEMPLOS.</a:t>
            </a:r>
            <a:endParaRPr lang="es-ES_tradnl"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200" y="3314700"/>
            <a:ext cx="9071382" cy="2260600"/>
          </a:xfrm>
          <a:prstGeom prst="rect">
            <a:avLst/>
          </a:prstGeom>
        </p:spPr>
      </p:pic>
    </p:spTree>
    <p:extLst>
      <p:ext uri="{BB962C8B-B14F-4D97-AF65-F5344CB8AC3E}">
        <p14:creationId xmlns:p14="http://schemas.microsoft.com/office/powerpoint/2010/main" val="190445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57225"/>
          </a:xfrm>
        </p:spPr>
        <p:txBody>
          <a:bodyPr>
            <a:normAutofit fontScale="90000"/>
          </a:bodyPr>
          <a:lstStyle/>
          <a:p>
            <a:r>
              <a:rPr lang="es-ES_tradnl" dirty="0"/>
              <a:t>GESTI</a:t>
            </a:r>
            <a:r>
              <a:rPr lang="es-ES" dirty="0"/>
              <a:t>ÓN </a:t>
            </a:r>
            <a:r>
              <a:rPr lang="es-ES_tradnl" dirty="0"/>
              <a:t>MEMORIA.</a:t>
            </a:r>
          </a:p>
        </p:txBody>
      </p:sp>
      <p:sp>
        <p:nvSpPr>
          <p:cNvPr id="3" name="Marcador de contenido 2"/>
          <p:cNvSpPr>
            <a:spLocks noGrp="1"/>
          </p:cNvSpPr>
          <p:nvPr>
            <p:ph idx="1"/>
          </p:nvPr>
        </p:nvSpPr>
        <p:spPr>
          <a:xfrm>
            <a:off x="1371600" y="1571629"/>
            <a:ext cx="9601200" cy="4524375"/>
          </a:xfrm>
        </p:spPr>
        <p:txBody>
          <a:bodyPr>
            <a:normAutofit fontScale="85000" lnSpcReduction="20000"/>
          </a:bodyPr>
          <a:lstStyle/>
          <a:p>
            <a:pPr marL="0" indent="0" algn="just">
              <a:buNone/>
            </a:pPr>
            <a:r>
              <a:rPr lang="es-ES" dirty="0"/>
              <a:t>Gestión de la memoria en </a:t>
            </a:r>
            <a:r>
              <a:rPr lang="es-ES" dirty="0" err="1"/>
              <a:t>monoprogramación</a:t>
            </a:r>
            <a:r>
              <a:rPr lang="es-ES" dirty="0"/>
              <a:t> y multiprogramación.</a:t>
            </a:r>
          </a:p>
          <a:p>
            <a:pPr algn="just"/>
            <a:r>
              <a:rPr lang="es-ES" dirty="0"/>
              <a:t>Dependiendo de si el sistema es </a:t>
            </a:r>
            <a:r>
              <a:rPr lang="es-ES" dirty="0" err="1"/>
              <a:t>monotarea</a:t>
            </a:r>
            <a:r>
              <a:rPr lang="es-ES" dirty="0"/>
              <a:t>, multitarea o multiprogramación, las técnicas de gestión de memoria serán distintas.</a:t>
            </a:r>
          </a:p>
          <a:p>
            <a:pPr algn="just"/>
            <a:r>
              <a:rPr lang="es-ES" dirty="0"/>
              <a:t>En los sistemas </a:t>
            </a:r>
            <a:r>
              <a:rPr lang="es-ES" dirty="0" err="1"/>
              <a:t>monotarea</a:t>
            </a:r>
            <a:r>
              <a:rPr lang="es-ES" dirty="0"/>
              <a:t>, se van ejecutando los procesos uno a uno. Cuando uno termina. entra otro. Tan solo hay que tener en cuenta que en la memoria debe haber una zona para la parte residente del sistema operativo y otra para el proceso que se esté ejecutando en ese momento.</a:t>
            </a:r>
          </a:p>
          <a:p>
            <a:pPr algn="just"/>
            <a:r>
              <a:rPr lang="es-ES" dirty="0"/>
              <a:t>Si el sistema es multitarea o multiprogramación, es decir, que se pueden ejecutar varios procesos a la vez o varios procesos por turno, será necesario dividir la memoria entre los procesos, con lo que habrá que crear diferentes particiones y asignarle una a cada proceso.</a:t>
            </a:r>
          </a:p>
          <a:p>
            <a:pPr algn="just"/>
            <a:r>
              <a:rPr lang="es-ES" dirty="0"/>
              <a:t>Para realizar una buena gestión de memoria el SO deberá: PROTEGER, COMPARTIR y REASIGNAR la memoria dinámicamente.</a:t>
            </a:r>
          </a:p>
          <a:p>
            <a:pPr algn="just"/>
            <a:r>
              <a:rPr lang="es-ES" b="1" i="1" dirty="0"/>
              <a:t>Protección.</a:t>
            </a:r>
            <a:r>
              <a:rPr lang="es-ES" dirty="0"/>
              <a:t> El sistema operativo debe proteger la zona de memoria asignada a cada proceso, y la zona de memoria asignada a la parte del sistema operativo. Esta técnica se utiliza para evitar que un proceso invada la zona de memoria de otro proceso o del sistema operativo. La protección se puede realizar mediante diversas técnicas, como puede ser el uso de los registros base y registros límites que contienen la dirección inicial y final, respectivamente, de la zona de memoria de cada proceso.</a:t>
            </a:r>
          </a:p>
        </p:txBody>
      </p:sp>
    </p:spTree>
    <p:extLst>
      <p:ext uri="{BB962C8B-B14F-4D97-AF65-F5344CB8AC3E}">
        <p14:creationId xmlns:p14="http://schemas.microsoft.com/office/powerpoint/2010/main" val="1186992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714375"/>
          </a:xfrm>
        </p:spPr>
        <p:txBody>
          <a:bodyPr/>
          <a:lstStyle/>
          <a:p>
            <a:r>
              <a:rPr lang="es-ES_tradnl" dirty="0"/>
              <a:t>GESTI</a:t>
            </a:r>
            <a:r>
              <a:rPr lang="es-ES" dirty="0"/>
              <a:t>ÓN </a:t>
            </a:r>
            <a:r>
              <a:rPr lang="es-ES_tradnl" dirty="0"/>
              <a:t>MEMORIA.</a:t>
            </a:r>
          </a:p>
        </p:txBody>
      </p:sp>
      <p:sp>
        <p:nvSpPr>
          <p:cNvPr id="3" name="Marcador de contenido 2"/>
          <p:cNvSpPr>
            <a:spLocks noGrp="1"/>
          </p:cNvSpPr>
          <p:nvPr>
            <p:ph idx="1"/>
          </p:nvPr>
        </p:nvSpPr>
        <p:spPr/>
        <p:txBody>
          <a:bodyPr>
            <a:normAutofit/>
          </a:bodyPr>
          <a:lstStyle/>
          <a:p>
            <a:pPr algn="just"/>
            <a:r>
              <a:rPr lang="es-ES_tradnl" b="1" i="1" dirty="0"/>
              <a:t>Compartición. </a:t>
            </a:r>
            <a:r>
              <a:rPr lang="es-ES_tradnl" dirty="0"/>
              <a:t>Cuando se ejecutan dos o más procesos iguales o procesos que ayuden a la ejecución de un mismo programa, se debe permitir que los procesos compartan memoria principal para evitar la redundancia de procesos. Esta técnica hay que realizarla de forma muy controlada, para proteger los procesos.</a:t>
            </a:r>
          </a:p>
          <a:p>
            <a:pPr algn="just"/>
            <a:r>
              <a:rPr lang="es-ES_tradnl" b="1" i="1" dirty="0"/>
              <a:t>Reubicación. </a:t>
            </a:r>
            <a:r>
              <a:rPr lang="es-ES_tradnl" dirty="0"/>
              <a:t>Un proceso cuando se descargue porque quede suspendido, cuando vuelva a cargarse en memoria no necesita que sea la misma partición, sino que se puede cargar en otra partición diferente.</a:t>
            </a:r>
          </a:p>
        </p:txBody>
      </p:sp>
    </p:spTree>
    <p:extLst>
      <p:ext uri="{BB962C8B-B14F-4D97-AF65-F5344CB8AC3E}">
        <p14:creationId xmlns:p14="http://schemas.microsoft.com/office/powerpoint/2010/main" val="1961989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GESTION DE LOS PROCESOS</a:t>
            </a:r>
          </a:p>
        </p:txBody>
      </p:sp>
      <p:sp>
        <p:nvSpPr>
          <p:cNvPr id="3" name="Marcador de contenido 2"/>
          <p:cNvSpPr>
            <a:spLocks noGrp="1"/>
          </p:cNvSpPr>
          <p:nvPr>
            <p:ph idx="1"/>
          </p:nvPr>
        </p:nvSpPr>
        <p:spPr/>
        <p:txBody>
          <a:bodyPr>
            <a:normAutofit fontScale="92500"/>
          </a:bodyPr>
          <a:lstStyle/>
          <a:p>
            <a:pPr algn="just"/>
            <a:r>
              <a:rPr lang="es-ES_tradnl" dirty="0"/>
              <a:t>Un proceso es un conjunto de instrucciones correspondientes a un programa que ejecuta (procesa) el procesador con las necesidades de recursos de hardware del sistema informático.</a:t>
            </a:r>
          </a:p>
          <a:p>
            <a:pPr algn="just"/>
            <a:r>
              <a:rPr lang="es-ES_tradnl" dirty="0"/>
              <a:t>En función del SO, al conjunto de procesos se le denomina: FLUJOS, TAREAS o HILOS.</a:t>
            </a:r>
          </a:p>
          <a:p>
            <a:pPr algn="just"/>
            <a:r>
              <a:rPr lang="es-ES_tradnl" dirty="0"/>
              <a:t>Cuando se ejecuta un programa se crea un proceso y debe tener todas las instrucciones y datos necesarios para su procesado. Además se genera una estructura de datos o registros que se llama BLOQUE DE CONTROL DEL PROCESO o BCP – PROCESS CONTROL BLOCK - PCB.</a:t>
            </a:r>
          </a:p>
          <a:p>
            <a:pPr algn="just"/>
            <a:r>
              <a:rPr lang="es-ES_tradnl" dirty="0"/>
              <a:t>Este BCP hace único al proceso, lo identifica respecto a los demás, da información de su estado actual, su prioridad, ubicación de memoria y recursos de hardware utilizados.</a:t>
            </a:r>
          </a:p>
        </p:txBody>
      </p:sp>
    </p:spTree>
    <p:extLst>
      <p:ext uri="{BB962C8B-B14F-4D97-AF65-F5344CB8AC3E}">
        <p14:creationId xmlns:p14="http://schemas.microsoft.com/office/powerpoint/2010/main" val="691316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28650"/>
          </a:xfrm>
        </p:spPr>
        <p:txBody>
          <a:bodyPr>
            <a:normAutofit fontScale="90000"/>
          </a:bodyPr>
          <a:lstStyle/>
          <a:p>
            <a:r>
              <a:rPr lang="es-ES_tradnl" dirty="0"/>
              <a:t>GESTI</a:t>
            </a:r>
            <a:r>
              <a:rPr lang="es-ES" dirty="0"/>
              <a:t>ÓN </a:t>
            </a:r>
            <a:r>
              <a:rPr lang="es-ES_tradnl" dirty="0"/>
              <a:t>MEMORIA 1/2.</a:t>
            </a:r>
          </a:p>
        </p:txBody>
      </p:sp>
      <p:sp>
        <p:nvSpPr>
          <p:cNvPr id="3" name="Marcador de contenido 2"/>
          <p:cNvSpPr>
            <a:spLocks noGrp="1"/>
          </p:cNvSpPr>
          <p:nvPr>
            <p:ph idx="1"/>
          </p:nvPr>
        </p:nvSpPr>
        <p:spPr>
          <a:xfrm>
            <a:off x="1371600" y="1600210"/>
            <a:ext cx="9601200" cy="5229225"/>
          </a:xfrm>
        </p:spPr>
        <p:txBody>
          <a:bodyPr>
            <a:normAutofit lnSpcReduction="10000"/>
          </a:bodyPr>
          <a:lstStyle/>
          <a:p>
            <a:pPr algn="just"/>
            <a:r>
              <a:rPr lang="es-ES_tradnl" dirty="0"/>
              <a:t>Cada proceso necesita un trozo de la memoria principal. Dicho reparto o asignación</a:t>
            </a:r>
            <a:r>
              <a:rPr lang="es-ES" dirty="0"/>
              <a:t> de la memoria desocupada</a:t>
            </a:r>
            <a:r>
              <a:rPr lang="es-ES_tradnl" dirty="0"/>
              <a:t> se encarga una parte del SO, llamado </a:t>
            </a:r>
            <a:r>
              <a:rPr lang="es-ES_tradnl" b="1" i="1" dirty="0"/>
              <a:t>ADMINISTRADOR</a:t>
            </a:r>
            <a:r>
              <a:rPr lang="es-ES_tradnl" dirty="0"/>
              <a:t> o </a:t>
            </a:r>
            <a:r>
              <a:rPr lang="es-ES_tradnl" b="1" i="1" dirty="0"/>
              <a:t>GESTOR DE MEMORIA</a:t>
            </a:r>
            <a:r>
              <a:rPr lang="es-ES_tradnl" dirty="0"/>
              <a:t>. </a:t>
            </a:r>
            <a:r>
              <a:rPr lang="es-ES_tradnl" dirty="0" err="1"/>
              <a:t>Adem</a:t>
            </a:r>
            <a:r>
              <a:rPr lang="es-ES" dirty="0" err="1"/>
              <a:t>ás</a:t>
            </a:r>
            <a:r>
              <a:rPr lang="es-ES" dirty="0"/>
              <a:t>, se encarga del traspaso de información de la memoria principal a la memoria secundaria (disco duro, memoria flash, etc…).</a:t>
            </a:r>
            <a:endParaRPr lang="es-ES_tradnl" dirty="0"/>
          </a:p>
          <a:p>
            <a:pPr algn="just"/>
            <a:r>
              <a:rPr lang="es-ES_tradnl" dirty="0"/>
              <a:t>En los SO actuales, durante la ejecución</a:t>
            </a:r>
            <a:r>
              <a:rPr lang="es-ES" dirty="0"/>
              <a:t> de un proceso puede entrar y salir de la memoria varias veces y no es necesario que un programa esté en su totalidad en la memoria para que se ejecute.</a:t>
            </a:r>
            <a:r>
              <a:rPr lang="es-ES_tradnl" dirty="0"/>
              <a:t> Actualmente el diseño de los programas – software se realiza por capas, p</a:t>
            </a:r>
            <a:r>
              <a:rPr lang="es-ES" dirty="0" err="1"/>
              <a:t>áginas</a:t>
            </a:r>
            <a:r>
              <a:rPr lang="es-ES" dirty="0"/>
              <a:t> o segmentos</a:t>
            </a:r>
            <a:r>
              <a:rPr lang="es-ES_tradnl" dirty="0"/>
              <a:t>. Cada capa se va ejecutando  (cargando en memoria principal) según sea necesario. Esto agiliza el espacio de la memoria RAM.</a:t>
            </a:r>
          </a:p>
          <a:p>
            <a:pPr algn="just"/>
            <a:r>
              <a:rPr lang="es-ES" dirty="0"/>
              <a:t>Las siguientes técnicas se utilizan en sistemas operativos multitarea o multiprogramación:</a:t>
            </a:r>
          </a:p>
          <a:p>
            <a:pPr lvl="1" algn="just"/>
            <a:r>
              <a:rPr lang="es-ES" dirty="0"/>
              <a:t>PAGINACIÓN - PARTICIONES FIJAS.</a:t>
            </a:r>
          </a:p>
          <a:p>
            <a:pPr lvl="1" algn="just"/>
            <a:r>
              <a:rPr lang="es-ES" dirty="0"/>
              <a:t>SEGMENTACIÓN - PARTICIONES VARIABLES.</a:t>
            </a:r>
          </a:p>
          <a:p>
            <a:pPr lvl="1" algn="just"/>
            <a:r>
              <a:rPr lang="es-ES" dirty="0"/>
              <a:t>MEMORIA VIRTUAL O INTERCAMBIO – SWAPPING.</a:t>
            </a:r>
          </a:p>
          <a:p>
            <a:pPr lvl="1" algn="just"/>
            <a:r>
              <a:rPr lang="es-ES" dirty="0"/>
              <a:t>COMPARTICIÓN.</a:t>
            </a:r>
          </a:p>
          <a:p>
            <a:pPr lvl="1" algn="just"/>
            <a:r>
              <a:rPr lang="es-ES" dirty="0"/>
              <a:t>REUBICACIÓN.</a:t>
            </a:r>
          </a:p>
        </p:txBody>
      </p:sp>
    </p:spTree>
    <p:extLst>
      <p:ext uri="{BB962C8B-B14F-4D97-AF65-F5344CB8AC3E}">
        <p14:creationId xmlns:p14="http://schemas.microsoft.com/office/powerpoint/2010/main" val="865664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28650"/>
          </a:xfrm>
        </p:spPr>
        <p:txBody>
          <a:bodyPr>
            <a:normAutofit fontScale="90000"/>
          </a:bodyPr>
          <a:lstStyle/>
          <a:p>
            <a:r>
              <a:rPr lang="es-ES_tradnl" dirty="0"/>
              <a:t>GESTI</a:t>
            </a:r>
            <a:r>
              <a:rPr lang="es-ES" dirty="0"/>
              <a:t>ÓN </a:t>
            </a:r>
            <a:r>
              <a:rPr lang="es-ES_tradnl" dirty="0"/>
              <a:t>MEMORIA 2/2.</a:t>
            </a:r>
          </a:p>
        </p:txBody>
      </p:sp>
      <p:sp>
        <p:nvSpPr>
          <p:cNvPr id="3" name="Marcador de contenido 2"/>
          <p:cNvSpPr>
            <a:spLocks noGrp="1"/>
          </p:cNvSpPr>
          <p:nvPr>
            <p:ph idx="1"/>
          </p:nvPr>
        </p:nvSpPr>
        <p:spPr>
          <a:xfrm>
            <a:off x="1371600" y="1428754"/>
            <a:ext cx="9601200" cy="5229225"/>
          </a:xfrm>
        </p:spPr>
        <p:txBody>
          <a:bodyPr>
            <a:normAutofit lnSpcReduction="10000"/>
          </a:bodyPr>
          <a:lstStyle/>
          <a:p>
            <a:pPr algn="just"/>
            <a:r>
              <a:rPr lang="es-ES" dirty="0"/>
              <a:t>En la gestión de particiones de la memoria, el SO tiene una tabla, conocida como mapa de páginas, donde se va almacenando información (tamaño, posición base, estado, </a:t>
            </a:r>
            <a:r>
              <a:rPr lang="es-ES" dirty="0" err="1"/>
              <a:t>etc</a:t>
            </a:r>
            <a:r>
              <a:rPr lang="es-ES" dirty="0"/>
              <a:t>) sobre cada una de las particiones, sean particiones fijas o variables. Con esta tabla se gestionan las particiones.</a:t>
            </a:r>
          </a:p>
          <a:p>
            <a:pPr algn="just"/>
            <a:r>
              <a:rPr lang="es-ES_tradnl" dirty="0"/>
              <a:t>Las t</a:t>
            </a:r>
            <a:r>
              <a:rPr lang="es-ES" dirty="0" err="1"/>
              <a:t>écnicas</a:t>
            </a:r>
            <a:r>
              <a:rPr lang="es-ES" dirty="0"/>
              <a:t> principales que se utilizan para usar con mayor eficacia la memoria principal y la memoria secundaria son la de PAGINACIÓN y la de SEGMENTACIÓN. </a:t>
            </a:r>
            <a:r>
              <a:rPr lang="es-ES_tradnl" dirty="0"/>
              <a:t>Son técnicas para ejecutar procesos – programas de tamaño superior a la capacidad de la memoria principal - RAM. Además estas técnicas utilizan otras técnicas para la gestión de la memoria auxiliar (el disco duro, Memoria USB, etc…) como Memoria Virtual o </a:t>
            </a:r>
            <a:r>
              <a:rPr lang="es-ES_tradnl" dirty="0" err="1"/>
              <a:t>Swapping</a:t>
            </a:r>
            <a:r>
              <a:rPr lang="es-ES_tradnl" dirty="0"/>
              <a:t> para ampliar la memoria principal pudiendo ejecutar programas de cualquier tamaño.</a:t>
            </a:r>
          </a:p>
          <a:p>
            <a:pPr algn="just"/>
            <a:r>
              <a:rPr lang="es-ES_tradnl" dirty="0"/>
              <a:t>La principal diferencia entre la paginación y la segmentación es que las particiones de la memoria son de tamaño fijo en la paginación y de tamaño variable en la segmentación.</a:t>
            </a:r>
          </a:p>
          <a:p>
            <a:pPr lvl="1" algn="just">
              <a:spcBef>
                <a:spcPts val="1000"/>
              </a:spcBef>
              <a:buFont typeface="Franklin Gothic Book" panose="020B0503020102020204" pitchFamily="34" charset="0"/>
              <a:buChar char="■"/>
            </a:pPr>
            <a:r>
              <a:rPr lang="es-ES_tradnl" i="0" dirty="0"/>
              <a:t>Un problema que suele suceder en multiprogramación al </a:t>
            </a:r>
            <a:r>
              <a:rPr lang="es-ES_tradnl" i="0" dirty="0" err="1"/>
              <a:t>particionar</a:t>
            </a:r>
            <a:r>
              <a:rPr lang="es-ES_tradnl" i="0" dirty="0"/>
              <a:t> la memoria es </a:t>
            </a:r>
            <a:r>
              <a:rPr lang="es-ES" i="0" dirty="0"/>
              <a:t>la fragmentación: que consiste en el desaprovechamiento de memoria. Si la fragmentación es muy alta, puede suceder que haya una gran cantidad de memoria desocupada y, sin embargo, un proceso no encuentre memoria disponible.</a:t>
            </a:r>
            <a:endParaRPr lang="es-ES_tradnl" i="0" dirty="0"/>
          </a:p>
          <a:p>
            <a:pPr algn="just"/>
            <a:endParaRPr lang="es-ES_tradnl" dirty="0"/>
          </a:p>
        </p:txBody>
      </p:sp>
    </p:spTree>
    <p:extLst>
      <p:ext uri="{BB962C8B-B14F-4D97-AF65-F5344CB8AC3E}">
        <p14:creationId xmlns:p14="http://schemas.microsoft.com/office/powerpoint/2010/main" val="632775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PAGINACIÓN - PARTICIONES FIJAS</a:t>
            </a:r>
            <a:endParaRPr lang="es-ES_tradnl" dirty="0"/>
          </a:p>
        </p:txBody>
      </p:sp>
      <p:sp>
        <p:nvSpPr>
          <p:cNvPr id="3" name="Marcador de contenido 2"/>
          <p:cNvSpPr>
            <a:spLocks noGrp="1"/>
          </p:cNvSpPr>
          <p:nvPr>
            <p:ph idx="1"/>
          </p:nvPr>
        </p:nvSpPr>
        <p:spPr/>
        <p:txBody>
          <a:bodyPr>
            <a:normAutofit/>
          </a:bodyPr>
          <a:lstStyle/>
          <a:p>
            <a:pPr algn="just"/>
            <a:r>
              <a:rPr lang="es-ES" dirty="0"/>
              <a:t>PARTICIONES FIJAS: La memoria se divide en particiones de un tamaño fijo que no cambia durante la ejecución, y cada partición esta ocupada solamente por un proceso. En tamaño de las particiones debe ser fijo pero pueden ser particiones del mismo tamaño o de diferente tamaño.</a:t>
            </a:r>
          </a:p>
        </p:txBody>
      </p:sp>
    </p:spTree>
    <p:extLst>
      <p:ext uri="{BB962C8B-B14F-4D97-AF65-F5344CB8AC3E}">
        <p14:creationId xmlns:p14="http://schemas.microsoft.com/office/powerpoint/2010/main" val="41572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PAGINACIÓN - PARTICIONES FIJAS</a:t>
            </a:r>
            <a:endParaRPr lang="es-ES_tradnl" dirty="0"/>
          </a:p>
        </p:txBody>
      </p:sp>
      <p:pic>
        <p:nvPicPr>
          <p:cNvPr id="4" name="Imagen 3"/>
          <p:cNvPicPr>
            <a:picLocks noChangeAspect="1"/>
          </p:cNvPicPr>
          <p:nvPr/>
        </p:nvPicPr>
        <p:blipFill rotWithShape="1">
          <a:blip r:embed="rId3"/>
          <a:srcRect l="14550" t="1865" r="1515"/>
          <a:stretch/>
        </p:blipFill>
        <p:spPr>
          <a:xfrm>
            <a:off x="3735820" y="1257300"/>
            <a:ext cx="4939936" cy="5600700"/>
          </a:xfrm>
          <a:prstGeom prst="rect">
            <a:avLst/>
          </a:prstGeom>
        </p:spPr>
      </p:pic>
      <p:sp>
        <p:nvSpPr>
          <p:cNvPr id="5" name="Marcador de contenido 4"/>
          <p:cNvSpPr>
            <a:spLocks noGrp="1"/>
          </p:cNvSpPr>
          <p:nvPr>
            <p:ph idx="1"/>
          </p:nvPr>
        </p:nvSpPr>
        <p:spPr/>
        <p:txBody>
          <a:bodyPr/>
          <a:lstStyle/>
          <a:p>
            <a:endParaRPr lang="es-ES_tradnl" dirty="0"/>
          </a:p>
        </p:txBody>
      </p:sp>
    </p:spTree>
    <p:extLst>
      <p:ext uri="{BB962C8B-B14F-4D97-AF65-F5344CB8AC3E}">
        <p14:creationId xmlns:p14="http://schemas.microsoft.com/office/powerpoint/2010/main" val="1819854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57225"/>
          </a:xfrm>
        </p:spPr>
        <p:txBody>
          <a:bodyPr>
            <a:normAutofit fontScale="90000"/>
          </a:bodyPr>
          <a:lstStyle/>
          <a:p>
            <a:r>
              <a:rPr lang="es-ES" dirty="0"/>
              <a:t>PAGINACIÓN - PARTICIONES FIJAS</a:t>
            </a:r>
            <a:endParaRPr lang="es-ES_tradnl" dirty="0"/>
          </a:p>
        </p:txBody>
      </p:sp>
      <p:sp>
        <p:nvSpPr>
          <p:cNvPr id="3" name="Marcador de contenido 2"/>
          <p:cNvSpPr>
            <a:spLocks noGrp="1"/>
          </p:cNvSpPr>
          <p:nvPr>
            <p:ph idx="1"/>
          </p:nvPr>
        </p:nvSpPr>
        <p:spPr>
          <a:xfrm>
            <a:off x="1371600" y="1457325"/>
            <a:ext cx="9601200" cy="5400675"/>
          </a:xfrm>
        </p:spPr>
        <p:txBody>
          <a:bodyPr>
            <a:normAutofit fontScale="92500" lnSpcReduction="20000"/>
          </a:bodyPr>
          <a:lstStyle/>
          <a:p>
            <a:pPr marL="0" indent="0" algn="just">
              <a:buNone/>
            </a:pPr>
            <a:r>
              <a:rPr lang="es-ES_tradnl" b="1" i="1" dirty="0"/>
              <a:t>PAGINACIÓN: </a:t>
            </a:r>
            <a:r>
              <a:rPr lang="es-ES_tradnl" dirty="0"/>
              <a:t>Es una técnica de manejo de memoria RAM, en la cual el espacio de memoria se divide en secciones físicas de igual tamaño y fijas, denominadas </a:t>
            </a:r>
            <a:r>
              <a:rPr lang="es-ES_tradnl" b="1" i="1" dirty="0"/>
              <a:t>FRAMES</a:t>
            </a:r>
            <a:r>
              <a:rPr lang="es-ES_tradnl" dirty="0"/>
              <a:t> o </a:t>
            </a:r>
            <a:r>
              <a:rPr lang="es-ES_tradnl" b="1" i="1" dirty="0"/>
              <a:t>MARCOS DE P</a:t>
            </a:r>
            <a:r>
              <a:rPr lang="es-ES" b="1" i="1" dirty="0"/>
              <a:t>ÁGINA</a:t>
            </a:r>
            <a:r>
              <a:rPr lang="es-ES_tradnl" dirty="0"/>
              <a:t>. Los programas se dividen en unidades lógicas, denominadas </a:t>
            </a:r>
            <a:r>
              <a:rPr lang="es-ES_tradnl" b="1" i="1" dirty="0"/>
              <a:t>PÁGINAS</a:t>
            </a:r>
            <a:r>
              <a:rPr lang="es-ES_tradnl" dirty="0"/>
              <a:t>, que tienen el mismo tamaño que los marcos de </a:t>
            </a:r>
            <a:r>
              <a:rPr lang="es-ES_tradnl" b="1" i="1" dirty="0"/>
              <a:t>PÁGINAS</a:t>
            </a:r>
            <a:r>
              <a:rPr lang="es-ES_tradnl" dirty="0"/>
              <a:t>.</a:t>
            </a:r>
            <a:endParaRPr lang="es-ES_tradnl" b="1" i="1" dirty="0"/>
          </a:p>
          <a:p>
            <a:pPr marL="0" indent="0" algn="just">
              <a:buNone/>
            </a:pPr>
            <a:r>
              <a:rPr lang="es-ES_tradnl" dirty="0"/>
              <a:t>La tarea de ubicar las páginas de los programas en los </a:t>
            </a:r>
            <a:r>
              <a:rPr lang="es-ES_tradnl" dirty="0" err="1"/>
              <a:t>frames</a:t>
            </a:r>
            <a:r>
              <a:rPr lang="es-ES_tradnl" dirty="0"/>
              <a:t> de memoria la realiza el SO y para ello utiliza lo que se llama tabla de paginas o de paginación. Un mismo proceso puede tener diferentes páginas cargadas en diferentes </a:t>
            </a:r>
            <a:r>
              <a:rPr lang="es-ES_tradnl" dirty="0" err="1"/>
              <a:t>frames</a:t>
            </a:r>
            <a:r>
              <a:rPr lang="es-ES_tradnl" dirty="0"/>
              <a:t> a la vez y su asignación no tiene que ser necesariamente consecutiva.</a:t>
            </a:r>
          </a:p>
          <a:p>
            <a:pPr marL="0" indent="0" algn="just">
              <a:buNone/>
            </a:pPr>
            <a:r>
              <a:rPr lang="es-ES_tradnl" dirty="0"/>
              <a:t>Con esta t</a:t>
            </a:r>
            <a:r>
              <a:rPr lang="es-ES" dirty="0" err="1"/>
              <a:t>écnica</a:t>
            </a:r>
            <a:r>
              <a:rPr lang="es-ES" dirty="0"/>
              <a:t>, el SO utiliza una tabla de páginas o paginación para cada proceso y una tabla de marcos de páginas libres para realizar la asignación del </a:t>
            </a:r>
            <a:r>
              <a:rPr lang="es-ES" dirty="0" err="1"/>
              <a:t>frame</a:t>
            </a:r>
            <a:r>
              <a:rPr lang="es-ES" dirty="0"/>
              <a:t> de la memoria RAM</a:t>
            </a:r>
            <a:r>
              <a:rPr lang="es-ES_tradnl" dirty="0"/>
              <a:t>. Las tablas de p</a:t>
            </a:r>
            <a:r>
              <a:rPr lang="es-ES" dirty="0" err="1"/>
              <a:t>áginas</a:t>
            </a:r>
            <a:r>
              <a:rPr lang="es-ES" dirty="0"/>
              <a:t> sirve para establecer la correspondencia entre páginas del programa y marcos de memoria física de la memoria principal.</a:t>
            </a:r>
          </a:p>
          <a:p>
            <a:pPr marL="0" lvl="1" indent="0" algn="just">
              <a:buNone/>
            </a:pPr>
            <a:r>
              <a:rPr lang="es-ES" i="0" dirty="0"/>
              <a:t>Si el proceso cargado en una partición o marco de página es más pequeño que el tamaño de la partición, se desaprovecha espacio de memoria, produciéndose lo que se conoce como </a:t>
            </a:r>
            <a:r>
              <a:rPr lang="es-ES" b="1" i="0" dirty="0"/>
              <a:t>fragmentación interna</a:t>
            </a:r>
            <a:r>
              <a:rPr lang="es-ES" i="0" dirty="0"/>
              <a:t>.</a:t>
            </a:r>
          </a:p>
          <a:p>
            <a:pPr marL="0" lvl="1" indent="0" algn="just">
              <a:buNone/>
            </a:pPr>
            <a:r>
              <a:rPr lang="es-ES" i="0" dirty="0"/>
              <a:t>Esta fragmentación se puede evitar realizando una asignación exacta de memoria que necesite cada proceso de forma dinámica y la compactación de memoria para colocar toda la memoria libre en un solo bloque, pero solo es posible si la relocalización es dinámica y en tiempo de ejecución.</a:t>
            </a:r>
          </a:p>
          <a:p>
            <a:pPr marL="0" lvl="1" indent="0" algn="just">
              <a:buNone/>
            </a:pPr>
            <a:r>
              <a:rPr lang="es-ES" i="0" dirty="0"/>
              <a:t>La fragmentación es el desaprovechamiento de memoria. Si la fragmentación es muy alta, puede suceder que haya una gran cantidad de memoria desocupada y, sin embargo, un proceso no encuentre memoria disponible.</a:t>
            </a:r>
            <a:endParaRPr lang="es-ES_tradnl" i="0" dirty="0"/>
          </a:p>
        </p:txBody>
      </p:sp>
    </p:spTree>
    <p:extLst>
      <p:ext uri="{BB962C8B-B14F-4D97-AF65-F5344CB8AC3E}">
        <p14:creationId xmlns:p14="http://schemas.microsoft.com/office/powerpoint/2010/main" val="756898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PAGINACIÓN - PARTICIONES FIJAS</a:t>
            </a:r>
            <a:endParaRPr lang="es-ES_tradnl" dirty="0"/>
          </a:p>
        </p:txBody>
      </p:sp>
      <p:sp>
        <p:nvSpPr>
          <p:cNvPr id="3" name="Marcador de contenido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s-ES_tradnl" dirty="0"/>
          </a:p>
        </p:txBody>
      </p:sp>
      <p:pic>
        <p:nvPicPr>
          <p:cNvPr id="4" name="Imagen 3"/>
          <p:cNvPicPr>
            <a:picLocks noChangeAspect="1"/>
          </p:cNvPicPr>
          <p:nvPr/>
        </p:nvPicPr>
        <p:blipFill>
          <a:blip r:embed="rId3"/>
          <a:stretch>
            <a:fillRect/>
          </a:stretch>
        </p:blipFill>
        <p:spPr>
          <a:xfrm>
            <a:off x="1627591" y="1243013"/>
            <a:ext cx="9196961" cy="5614987"/>
          </a:xfrm>
          <a:prstGeom prst="rect">
            <a:avLst/>
          </a:prstGeom>
        </p:spPr>
      </p:pic>
    </p:spTree>
    <p:extLst>
      <p:ext uri="{BB962C8B-B14F-4D97-AF65-F5344CB8AC3E}">
        <p14:creationId xmlns:p14="http://schemas.microsoft.com/office/powerpoint/2010/main" val="2138328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4413" y="685800"/>
            <a:ext cx="10658475" cy="642938"/>
          </a:xfrm>
        </p:spPr>
        <p:txBody>
          <a:bodyPr>
            <a:normAutofit fontScale="90000"/>
          </a:bodyPr>
          <a:lstStyle/>
          <a:p>
            <a:r>
              <a:rPr lang="es-ES" dirty="0"/>
              <a:t>SEGMENTACIÓN - PARTICIONES VARIABLES</a:t>
            </a:r>
            <a:endParaRPr lang="es-ES_tradnl" dirty="0"/>
          </a:p>
        </p:txBody>
      </p:sp>
      <p:sp>
        <p:nvSpPr>
          <p:cNvPr id="3" name="Marcador de contenido 2"/>
          <p:cNvSpPr>
            <a:spLocks noGrp="1"/>
          </p:cNvSpPr>
          <p:nvPr>
            <p:ph idx="1"/>
          </p:nvPr>
        </p:nvSpPr>
        <p:spPr>
          <a:xfrm>
            <a:off x="1371600" y="1728793"/>
            <a:ext cx="9601200" cy="1857375"/>
          </a:xfrm>
        </p:spPr>
        <p:txBody>
          <a:bodyPr>
            <a:normAutofit/>
          </a:bodyPr>
          <a:lstStyle/>
          <a:p>
            <a:pPr algn="just"/>
            <a:r>
              <a:rPr lang="es-ES" dirty="0"/>
              <a:t>PARTICIONES VARIABLES:</a:t>
            </a:r>
          </a:p>
          <a:p>
            <a:pPr marL="0" lvl="1" indent="0" algn="just">
              <a:buNone/>
            </a:pPr>
            <a:endParaRPr lang="es-ES" dirty="0"/>
          </a:p>
          <a:p>
            <a:pPr marL="0" lvl="1" indent="0" algn="just">
              <a:buNone/>
            </a:pPr>
            <a:r>
              <a:rPr lang="es-ES" dirty="0"/>
              <a:t>Para minimizar los problemas de las particiones fijas, se creo la técnica de particiones variables que consiste en asignar los tamaños de las particiones varíen, de forma que cada proceso ocupe el tamaño que necesite.</a:t>
            </a:r>
          </a:p>
        </p:txBody>
      </p:sp>
    </p:spTree>
    <p:extLst>
      <p:ext uri="{BB962C8B-B14F-4D97-AF65-F5344CB8AC3E}">
        <p14:creationId xmlns:p14="http://schemas.microsoft.com/office/powerpoint/2010/main" val="1986215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85825" y="685800"/>
            <a:ext cx="10701338" cy="1485900"/>
          </a:xfrm>
        </p:spPr>
        <p:txBody>
          <a:bodyPr/>
          <a:lstStyle/>
          <a:p>
            <a:r>
              <a:rPr lang="es-ES" dirty="0"/>
              <a:t>SEGMENTACIÓN - PARTICIONES VARIABLES</a:t>
            </a:r>
            <a:endParaRPr lang="es-ES_tradnl" dirty="0"/>
          </a:p>
        </p:txBody>
      </p:sp>
      <p:pic>
        <p:nvPicPr>
          <p:cNvPr id="4" name="Imagen 3"/>
          <p:cNvPicPr>
            <a:picLocks noChangeAspect="1"/>
          </p:cNvPicPr>
          <p:nvPr/>
        </p:nvPicPr>
        <p:blipFill rotWithShape="1">
          <a:blip r:embed="rId3"/>
          <a:srcRect l="17767" t="9530" r="17223" b="20479"/>
          <a:stretch/>
        </p:blipFill>
        <p:spPr>
          <a:xfrm>
            <a:off x="2382707" y="1257300"/>
            <a:ext cx="7714587" cy="5618189"/>
          </a:xfrm>
          <a:prstGeom prst="rect">
            <a:avLst/>
          </a:prstGeom>
        </p:spPr>
      </p:pic>
      <p:sp>
        <p:nvSpPr>
          <p:cNvPr id="5" name="Marcador de contenido 4"/>
          <p:cNvSpPr>
            <a:spLocks noGrp="1"/>
          </p:cNvSpPr>
          <p:nvPr>
            <p:ph idx="1"/>
          </p:nvPr>
        </p:nvSpPr>
        <p:spPr/>
        <p:txBody>
          <a:bodyPr/>
          <a:lstStyle/>
          <a:p>
            <a:endParaRPr lang="es-ES_tradnl"/>
          </a:p>
        </p:txBody>
      </p:sp>
    </p:spTree>
    <p:extLst>
      <p:ext uri="{BB962C8B-B14F-4D97-AF65-F5344CB8AC3E}">
        <p14:creationId xmlns:p14="http://schemas.microsoft.com/office/powerpoint/2010/main" val="866370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599" y="685800"/>
            <a:ext cx="10444163" cy="1485900"/>
          </a:xfrm>
        </p:spPr>
        <p:txBody>
          <a:bodyPr/>
          <a:lstStyle/>
          <a:p>
            <a:r>
              <a:rPr lang="es-ES"/>
              <a:t>SEGMENTACIÓN - PARTICIONES VARIABLES</a:t>
            </a:r>
            <a:endParaRPr lang="es-ES_tradnl" dirty="0"/>
          </a:p>
        </p:txBody>
      </p:sp>
      <p:sp>
        <p:nvSpPr>
          <p:cNvPr id="3" name="Marcador de contenido 2"/>
          <p:cNvSpPr>
            <a:spLocks noGrp="1"/>
          </p:cNvSpPr>
          <p:nvPr>
            <p:ph idx="1"/>
          </p:nvPr>
        </p:nvSpPr>
        <p:spPr>
          <a:xfrm>
            <a:off x="1371600" y="1457331"/>
            <a:ext cx="9601200" cy="5257800"/>
          </a:xfrm>
        </p:spPr>
        <p:txBody>
          <a:bodyPr>
            <a:normAutofit fontScale="85000" lnSpcReduction="10000"/>
          </a:bodyPr>
          <a:lstStyle/>
          <a:p>
            <a:pPr marL="0" indent="0" algn="just">
              <a:buNone/>
            </a:pPr>
            <a:r>
              <a:rPr lang="es-ES_tradnl" b="1" i="1" dirty="0"/>
              <a:t>SEGMENTACIÓN: </a:t>
            </a:r>
            <a:r>
              <a:rPr lang="es-ES_tradnl" dirty="0"/>
              <a:t>Memoria RAM se divide en partes llamadas </a:t>
            </a:r>
            <a:r>
              <a:rPr lang="es-ES" b="1" i="1" dirty="0"/>
              <a:t>SEGMENTOS</a:t>
            </a:r>
            <a:r>
              <a:rPr lang="es-ES" dirty="0"/>
              <a:t>, que se diferencian de las páginas en que su tamaño no es fijo sino variable, aunque existe un tamaño máximo de segmento.</a:t>
            </a:r>
            <a:r>
              <a:rPr lang="es-ES_tradnl" dirty="0"/>
              <a:t> Los segmentos tienen longitudes distintas y pueden cambiar en función de las necesidades del programa.</a:t>
            </a:r>
          </a:p>
          <a:p>
            <a:pPr marL="0" indent="0" algn="just">
              <a:buNone/>
            </a:pPr>
            <a:r>
              <a:rPr lang="es-ES_tradnl" dirty="0"/>
              <a:t>Los programas se dividen en partes llamadas SEGMENTOS. La tarea de ubicar los segmentos de los programas en los segmentos de memoria la realiza el SO y para ello utiliza lo que se llama como tabla de segmentación. Un mismo proceso puede tener diferentes segmentos cargadas en diferentes segmentos de memoria a la vez y su asignación no tiene que ser necesariamente consecutiva.</a:t>
            </a:r>
          </a:p>
          <a:p>
            <a:pPr marL="0" indent="0" algn="just">
              <a:buNone/>
            </a:pPr>
            <a:r>
              <a:rPr lang="es-ES_tradnl" dirty="0"/>
              <a:t>Con esta t</a:t>
            </a:r>
            <a:r>
              <a:rPr lang="es-ES" dirty="0" err="1"/>
              <a:t>écnica</a:t>
            </a:r>
            <a:r>
              <a:rPr lang="es-ES" dirty="0"/>
              <a:t>, el SO utiliza una tabla de segmentos para cada proceso, donde almacenamos la dirección de comienzo y el tamaño de cada uno de ellos, y otra tabla de segmentos libres, para asignárselos a los procesos que entren en ejecución.</a:t>
            </a:r>
          </a:p>
          <a:p>
            <a:pPr marL="0" lvl="1" indent="0" algn="just">
              <a:buNone/>
            </a:pPr>
            <a:r>
              <a:rPr lang="es-ES" i="0" dirty="0"/>
              <a:t>Si toda la memoria está libre, resulta relativamente sencillo asignar la memoria pedida por los procesos pero, a medida que estos procesos terminan, van quedando huecos libres en la posición que ocupaba el proceso anterior, por lo que a los procesos posteriores habrá que asignarles esos huecos para colocarlos en la memoria, surgiendo de nuevo problemas de fragmentación, denominados </a:t>
            </a:r>
            <a:r>
              <a:rPr lang="es-ES" b="1" i="0" dirty="0"/>
              <a:t>fragmentación externa</a:t>
            </a:r>
            <a:r>
              <a:rPr lang="es-ES" i="0" dirty="0"/>
              <a:t>. Además, puede suceder con el tiempo, que un proceso no encuentre una zona de memoria libre lo suficientemente grande para almacenarse y, sin embargo, que el tamaño libre total sea mayor que el tamaño de proceso.</a:t>
            </a:r>
          </a:p>
          <a:p>
            <a:pPr marL="0" lvl="1" indent="0" algn="just">
              <a:buNone/>
            </a:pPr>
            <a:r>
              <a:rPr lang="es-ES" i="0" dirty="0"/>
              <a:t>La solución es compactar, cuando aparecen, dos huecos libres adyacentes para crear uno mayor. Esta compactación también mueve todos los procesos de forma dinámica y en tiempo de ejecución a un extremo de la memoria para que todo el espacio libre quede contiguo al principio o al final de la misma y alcanzar la situación inicial con un solo hueco.</a:t>
            </a:r>
            <a:endParaRPr lang="es-ES_tradnl" i="0" dirty="0"/>
          </a:p>
          <a:p>
            <a:pPr marL="0" indent="0" algn="just">
              <a:buNone/>
            </a:pPr>
            <a:endParaRPr lang="es-ES_tradnl" dirty="0"/>
          </a:p>
        </p:txBody>
      </p:sp>
    </p:spTree>
    <p:extLst>
      <p:ext uri="{BB962C8B-B14F-4D97-AF65-F5344CB8AC3E}">
        <p14:creationId xmlns:p14="http://schemas.microsoft.com/office/powerpoint/2010/main" val="190833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599" y="685800"/>
            <a:ext cx="10444163" cy="1485900"/>
          </a:xfrm>
        </p:spPr>
        <p:txBody>
          <a:bodyPr/>
          <a:lstStyle/>
          <a:p>
            <a:r>
              <a:rPr lang="es-ES"/>
              <a:t>SEGMENTACIÓN - PARTICIONES VARIABLES</a:t>
            </a:r>
            <a:endParaRPr lang="es-ES_tradnl" dirty="0"/>
          </a:p>
        </p:txBody>
      </p:sp>
      <p:sp>
        <p:nvSpPr>
          <p:cNvPr id="4" name="Marcador de contenido 3"/>
          <p:cNvSpPr>
            <a:spLocks noGrp="1"/>
          </p:cNvSpPr>
          <p:nvPr>
            <p:ph idx="1"/>
          </p:nvPr>
        </p:nvSpPr>
        <p:spPr/>
        <p:txBody>
          <a:bodyPr/>
          <a:lstStyle/>
          <a:p>
            <a:endParaRPr lang="es-ES_tradnl"/>
          </a:p>
        </p:txBody>
      </p:sp>
      <p:pic>
        <p:nvPicPr>
          <p:cNvPr id="5" name="Imagen 4"/>
          <p:cNvPicPr>
            <a:picLocks noChangeAspect="1"/>
          </p:cNvPicPr>
          <p:nvPr/>
        </p:nvPicPr>
        <p:blipFill>
          <a:blip r:embed="rId3"/>
          <a:stretch>
            <a:fillRect/>
          </a:stretch>
        </p:blipFill>
        <p:spPr>
          <a:xfrm>
            <a:off x="1173216" y="900121"/>
            <a:ext cx="10553033" cy="6000744"/>
          </a:xfrm>
          <a:prstGeom prst="rect">
            <a:avLst/>
          </a:prstGeom>
        </p:spPr>
      </p:pic>
    </p:spTree>
    <p:extLst>
      <p:ext uri="{BB962C8B-B14F-4D97-AF65-F5344CB8AC3E}">
        <p14:creationId xmlns:p14="http://schemas.microsoft.com/office/powerpoint/2010/main" val="1864791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BLOQUE DE CONTROL DE PROCESOS.</a:t>
            </a:r>
          </a:p>
        </p:txBody>
      </p:sp>
      <p:sp>
        <p:nvSpPr>
          <p:cNvPr id="3" name="Marcador de contenido 2"/>
          <p:cNvSpPr>
            <a:spLocks noGrp="1"/>
          </p:cNvSpPr>
          <p:nvPr>
            <p:ph idx="1"/>
          </p:nvPr>
        </p:nvSpPr>
        <p:spPr/>
        <p:txBody>
          <a:bodyPr>
            <a:normAutofit fontScale="92500" lnSpcReduction="10000"/>
          </a:bodyPr>
          <a:lstStyle/>
          <a:p>
            <a:pPr algn="just"/>
            <a:r>
              <a:rPr lang="es-ES_tradnl" dirty="0"/>
              <a:t>Toda la información de un proceso se guarda en una estructura de datos llamada bloque de control de proceso o BCP, uno por proceso.</a:t>
            </a:r>
          </a:p>
          <a:p>
            <a:pPr algn="just"/>
            <a:r>
              <a:rPr lang="es-ES_tradnl" dirty="0"/>
              <a:t>El BCP almacena la información como:</a:t>
            </a:r>
          </a:p>
          <a:p>
            <a:pPr lvl="1" algn="just"/>
            <a:r>
              <a:rPr lang="es-ES_tradnl" dirty="0"/>
              <a:t>Estado actual del proceso. Preparado, </a:t>
            </a:r>
            <a:r>
              <a:rPr lang="es-ES_tradnl" dirty="0" err="1"/>
              <a:t>Ejecuci</a:t>
            </a:r>
            <a:r>
              <a:rPr lang="es-ES" dirty="0" err="1"/>
              <a:t>ón</a:t>
            </a:r>
            <a:r>
              <a:rPr lang="es-ES" dirty="0"/>
              <a:t> y bloqueado.</a:t>
            </a:r>
            <a:endParaRPr lang="es-ES_tradnl" dirty="0"/>
          </a:p>
          <a:p>
            <a:pPr lvl="1" algn="just"/>
            <a:r>
              <a:rPr lang="es-ES_tradnl" dirty="0"/>
              <a:t>Identificador del proceso. Asignado por el SO, Identifica el proceso, es un número entero. Este identificador se llama PID (</a:t>
            </a:r>
            <a:r>
              <a:rPr lang="es-ES_tradnl" b="1" dirty="0" err="1"/>
              <a:t>P</a:t>
            </a:r>
            <a:r>
              <a:rPr lang="es-ES_tradnl" dirty="0" err="1"/>
              <a:t>rocess</a:t>
            </a:r>
            <a:r>
              <a:rPr lang="es-ES_tradnl" dirty="0"/>
              <a:t> </a:t>
            </a:r>
            <a:r>
              <a:rPr lang="es-ES_tradnl" b="1" dirty="0" err="1"/>
              <a:t>ID</a:t>
            </a:r>
            <a:r>
              <a:rPr lang="es-ES_tradnl" dirty="0" err="1"/>
              <a:t>entifier</a:t>
            </a:r>
            <a:r>
              <a:rPr lang="es-ES_tradnl" dirty="0"/>
              <a:t>)</a:t>
            </a:r>
          </a:p>
          <a:p>
            <a:pPr lvl="1" algn="just"/>
            <a:r>
              <a:rPr lang="es-ES_tradnl" dirty="0"/>
              <a:t>Prioridad del proceso. Respecto a los otros procesos. Asignada por el planificador.</a:t>
            </a:r>
          </a:p>
          <a:p>
            <a:pPr lvl="1" algn="just"/>
            <a:r>
              <a:rPr lang="es-ES_tradnl" dirty="0"/>
              <a:t>Ubicación en memoria. </a:t>
            </a:r>
            <a:r>
              <a:rPr lang="es-ES_tradnl" dirty="0" err="1"/>
              <a:t>Direcci</a:t>
            </a:r>
            <a:r>
              <a:rPr lang="es-ES" dirty="0" err="1"/>
              <a:t>ón</a:t>
            </a:r>
            <a:r>
              <a:rPr lang="es-ES" dirty="0"/>
              <a:t> de memoria en la que se carga el proceso.</a:t>
            </a:r>
            <a:endParaRPr lang="es-ES_tradnl" dirty="0"/>
          </a:p>
          <a:p>
            <a:pPr lvl="1" algn="just"/>
            <a:r>
              <a:rPr lang="es-ES_tradnl" dirty="0"/>
              <a:t>Recursos utilizados o asignados. Recursos hardware y software para poder ejecutarse.</a:t>
            </a:r>
          </a:p>
          <a:p>
            <a:pPr lvl="1" algn="just"/>
            <a:r>
              <a:rPr lang="es-ES_tradnl" dirty="0"/>
              <a:t>Además de valores de los registros del procesador, propietario del proceso y sus permisos.</a:t>
            </a:r>
          </a:p>
        </p:txBody>
      </p:sp>
    </p:spTree>
    <p:extLst>
      <p:ext uri="{BB962C8B-B14F-4D97-AF65-F5344CB8AC3E}">
        <p14:creationId xmlns:p14="http://schemas.microsoft.com/office/powerpoint/2010/main" val="1205401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PÁGINACIÓN Y SEGMENTACIÓN.</a:t>
            </a:r>
          </a:p>
        </p:txBody>
      </p:sp>
      <p:sp>
        <p:nvSpPr>
          <p:cNvPr id="3" name="Marcador de contenido 2"/>
          <p:cNvSpPr>
            <a:spLocks noGrp="1"/>
          </p:cNvSpPr>
          <p:nvPr>
            <p:ph idx="1"/>
          </p:nvPr>
        </p:nvSpPr>
        <p:spPr/>
        <p:txBody>
          <a:bodyPr>
            <a:normAutofit/>
          </a:bodyPr>
          <a:lstStyle/>
          <a:p>
            <a:pPr marL="0" indent="0" algn="just">
              <a:buNone/>
            </a:pPr>
            <a:r>
              <a:rPr lang="es-ES_tradnl" b="1" i="1" dirty="0"/>
              <a:t>ACTIVIDADES 6.</a:t>
            </a:r>
          </a:p>
          <a:p>
            <a:pPr marL="0" indent="0" algn="just">
              <a:buNone/>
            </a:pPr>
            <a:endParaRPr lang="es-ES_tradnl"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650" y="2082800"/>
            <a:ext cx="3576662" cy="4622800"/>
          </a:xfrm>
          <a:prstGeom prst="rect">
            <a:avLst/>
          </a:prstGeom>
        </p:spPr>
      </p:pic>
    </p:spTree>
    <p:extLst>
      <p:ext uri="{BB962C8B-B14F-4D97-AF65-F5344CB8AC3E}">
        <p14:creationId xmlns:p14="http://schemas.microsoft.com/office/powerpoint/2010/main" val="943471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57225"/>
          </a:xfrm>
        </p:spPr>
        <p:txBody>
          <a:bodyPr>
            <a:normAutofit fontScale="90000"/>
          </a:bodyPr>
          <a:lstStyle/>
          <a:p>
            <a:r>
              <a:rPr lang="es-ES_tradnl"/>
              <a:t>MEMORIA </a:t>
            </a:r>
            <a:r>
              <a:rPr lang="es-ES_tradnl" dirty="0"/>
              <a:t>VIRTUAL - SWAPPING.</a:t>
            </a:r>
          </a:p>
        </p:txBody>
      </p:sp>
      <p:sp>
        <p:nvSpPr>
          <p:cNvPr id="3" name="Marcador de contenido 2"/>
          <p:cNvSpPr>
            <a:spLocks noGrp="1"/>
          </p:cNvSpPr>
          <p:nvPr>
            <p:ph idx="1"/>
          </p:nvPr>
        </p:nvSpPr>
        <p:spPr/>
        <p:txBody>
          <a:bodyPr>
            <a:normAutofit fontScale="70000" lnSpcReduction="20000"/>
          </a:bodyPr>
          <a:lstStyle/>
          <a:p>
            <a:pPr algn="just"/>
            <a:r>
              <a:rPr lang="es-ES" b="1" i="1" dirty="0"/>
              <a:t>MEMORIA VIRTUAL:</a:t>
            </a:r>
            <a:r>
              <a:rPr lang="es-ES" dirty="0"/>
              <a:t> Es una técnica que utiliza la memoria secundaria o auxiliar (disco duro, memoria </a:t>
            </a:r>
            <a:r>
              <a:rPr lang="es-ES" dirty="0" err="1"/>
              <a:t>usb</a:t>
            </a:r>
            <a:r>
              <a:rPr lang="es-ES" dirty="0"/>
              <a:t>, etc..), permitiendo ejecutar programas más grandes que el tamaño de la memoria principal o RAM, </a:t>
            </a:r>
            <a:r>
              <a:rPr lang="es-ES_tradnl" dirty="0"/>
              <a:t>de manera que solo permanezca en memoria principal la parte del programa que se esté ejecutando y el resto quede en la memoria auxiliar. Dicha memoria virtual esta gestionada por el SO. Es original de los SO de WINDOWS.</a:t>
            </a:r>
          </a:p>
          <a:p>
            <a:pPr algn="just"/>
            <a:r>
              <a:rPr lang="es-ES_tradnl" dirty="0"/>
              <a:t>Surge este concepto para poder ejecutar programas que no estén cargados totalmente en memoria, y poder así cargar varios procesos a la vez cuyos tamaños sean superiores a la memoria física o bien un proceso cuyo tamaño sea superior a la memoria física del sistema. Consistiría en cargar en memoria principal la parte del proceso que se esté ejecutando en ese momento y la parte del proceso que no se ejecute se cargará en la memoria secundaria.</a:t>
            </a:r>
          </a:p>
          <a:p>
            <a:pPr algn="just"/>
            <a:r>
              <a:rPr lang="es-ES_tradnl" dirty="0"/>
              <a:t>La memoria virtual ralentiza el procesos de ejecución por tener que pasar de un lado a otro – memoria RAM a memoria virtual y viceversa. Esto se utiliza especialmente en los SO multitarea y multiusuario.</a:t>
            </a:r>
          </a:p>
          <a:p>
            <a:pPr algn="just"/>
            <a:r>
              <a:rPr lang="es-ES_tradnl" dirty="0"/>
              <a:t>Se puede configurar en los SO de Windows por el usuario, una cantidad fija de espacio libre que coge del disco duro o dejar que la gestione automáticamente el SO.</a:t>
            </a:r>
          </a:p>
          <a:p>
            <a:pPr algn="just"/>
            <a:r>
              <a:rPr lang="es-ES_tradnl" dirty="0"/>
              <a:t>La cantidad fija de memoria virtual recomendada es ser un 20% del espacio total del disco duro o 1,5 o 2 veces la memoria RAM del sistema. Aunque se recomiendo que dicha memoria sea gestionada por el SO.</a:t>
            </a:r>
          </a:p>
          <a:p>
            <a:pPr algn="just"/>
            <a:endParaRPr lang="es-ES_tradnl" dirty="0"/>
          </a:p>
          <a:p>
            <a:pPr algn="just"/>
            <a:endParaRPr lang="es-ES" dirty="0"/>
          </a:p>
        </p:txBody>
      </p:sp>
    </p:spTree>
    <p:extLst>
      <p:ext uri="{BB962C8B-B14F-4D97-AF65-F5344CB8AC3E}">
        <p14:creationId xmlns:p14="http://schemas.microsoft.com/office/powerpoint/2010/main" val="1504172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714375"/>
          </a:xfrm>
        </p:spPr>
        <p:txBody>
          <a:bodyPr/>
          <a:lstStyle/>
          <a:p>
            <a:r>
              <a:rPr lang="es-ES_tradnl"/>
              <a:t>MEMORIA </a:t>
            </a:r>
            <a:r>
              <a:rPr lang="es-ES_tradnl" dirty="0"/>
              <a:t>VIRTUAL - SWAPPING.</a:t>
            </a:r>
          </a:p>
        </p:txBody>
      </p:sp>
      <p:sp>
        <p:nvSpPr>
          <p:cNvPr id="3" name="Marcador de contenido 2"/>
          <p:cNvSpPr>
            <a:spLocks noGrp="1"/>
          </p:cNvSpPr>
          <p:nvPr>
            <p:ph idx="1"/>
          </p:nvPr>
        </p:nvSpPr>
        <p:spPr/>
        <p:txBody>
          <a:bodyPr>
            <a:normAutofit fontScale="70000" lnSpcReduction="20000"/>
          </a:bodyPr>
          <a:lstStyle/>
          <a:p>
            <a:pPr algn="just"/>
            <a:r>
              <a:rPr lang="es-ES_tradnl" b="1" i="1" dirty="0"/>
              <a:t>SWAPPING: </a:t>
            </a:r>
            <a:r>
              <a:rPr lang="es-ES_tradnl" dirty="0"/>
              <a:t>Es original de LINUX y es una partición fija que se determina al principio de la instalación del SO. Esta memoria virtual en Linux se le llama zona de intercambio o swap.</a:t>
            </a:r>
            <a:endParaRPr lang="es-ES_tradnl" b="1" i="1" dirty="0"/>
          </a:p>
          <a:p>
            <a:pPr algn="just"/>
            <a:r>
              <a:rPr lang="es-ES_tradnl" dirty="0"/>
              <a:t>Esta técnica es muy similar a la memoria virtual excepto que en el </a:t>
            </a:r>
            <a:r>
              <a:rPr lang="es-ES_tradnl" dirty="0" err="1"/>
              <a:t>swapping</a:t>
            </a:r>
            <a:r>
              <a:rPr lang="es-ES_tradnl" dirty="0"/>
              <a:t> la cantidad de espacio del disco duro que se utiliza para el intercambio de procesos entre la memoria RAM y el disco duro es fija y configurable solamente en la instalación del SO.</a:t>
            </a:r>
          </a:p>
          <a:p>
            <a:pPr algn="just"/>
            <a:r>
              <a:rPr lang="es-ES_tradnl" dirty="0"/>
              <a:t>Esta técnica consiste en que cuando el usuario va ejecutando programas se tienen que ir almacenando en memoria principal, cuando la memoria RAM se agota se tiene que ir liberando memoria RAM e ir añadiendo nuevos procesos o procesos con mayor prioridad de ejecución. De esta forma el SO va moviendo procesos de la memoria RAM a la zona SWAP para liberar espacio de la RAM y que entre otro proceso y viceversa.</a:t>
            </a:r>
          </a:p>
          <a:p>
            <a:pPr algn="just"/>
            <a:r>
              <a:rPr lang="es-ES_tradnl" dirty="0"/>
              <a:t>Dicho de otra forma, cuando un proceso queda suspendido porque ha terminado su quantum de tiempo asignado por el sistema o bien porque está esperando un recurso asignado a otro proceso, hay que desalojarlo de la memoria principal  para alojar en ella otro proceso. El proceso desalojado se guarda en la memoria secundaria y el nuevo proceso se carga en la memoria principal. </a:t>
            </a:r>
          </a:p>
          <a:p>
            <a:pPr algn="just"/>
            <a:r>
              <a:rPr lang="es-ES_tradnl" dirty="0"/>
              <a:t>En este caso, los movimientos de procesos se realizan con la técnica SWAP-OUT. Esta técnica es utilizada en los SO basados en UNIX, Linux y MAC OS).</a:t>
            </a:r>
          </a:p>
        </p:txBody>
      </p:sp>
    </p:spTree>
    <p:extLst>
      <p:ext uri="{BB962C8B-B14F-4D97-AF65-F5344CB8AC3E}">
        <p14:creationId xmlns:p14="http://schemas.microsoft.com/office/powerpoint/2010/main" val="338303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INTERCAMBIO.</a:t>
            </a:r>
          </a:p>
        </p:txBody>
      </p:sp>
      <p:sp>
        <p:nvSpPr>
          <p:cNvPr id="3" name="Marcador de contenido 2"/>
          <p:cNvSpPr>
            <a:spLocks noGrp="1"/>
          </p:cNvSpPr>
          <p:nvPr>
            <p:ph idx="1"/>
          </p:nvPr>
        </p:nvSpPr>
        <p:spPr/>
        <p:txBody>
          <a:bodyPr>
            <a:normAutofit/>
          </a:bodyPr>
          <a:lstStyle/>
          <a:p>
            <a:pPr algn="just"/>
            <a:r>
              <a:rPr lang="es-ES_tradnl" dirty="0"/>
              <a:t>ACTIVIDADES 7.</a:t>
            </a:r>
          </a:p>
          <a:p>
            <a:pPr algn="just"/>
            <a:r>
              <a:rPr lang="es-ES_tradnl" dirty="0"/>
              <a:t>¿CÓMO CAMBIAR LA MEMORIA VIRTUAL DE WINDOWS 7, 8 y 10?</a:t>
            </a:r>
          </a:p>
          <a:p>
            <a:pPr algn="just"/>
            <a:endParaRPr lang="es-ES_tradnl"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599" y="3225800"/>
            <a:ext cx="4136503" cy="3441700"/>
          </a:xfrm>
          <a:prstGeom prst="rect">
            <a:avLst/>
          </a:prstGeom>
        </p:spPr>
      </p:pic>
    </p:spTree>
    <p:extLst>
      <p:ext uri="{BB962C8B-B14F-4D97-AF65-F5344CB8AC3E}">
        <p14:creationId xmlns:p14="http://schemas.microsoft.com/office/powerpoint/2010/main" val="2089018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dirty="0"/>
              <a:t>PROGRAMAS - PROCESOS REUBICABLES, REENTRANTES, RESIDENTES Y REUTILIZABLES.</a:t>
            </a:r>
          </a:p>
        </p:txBody>
      </p:sp>
      <p:sp>
        <p:nvSpPr>
          <p:cNvPr id="3" name="Marcador de contenido 2"/>
          <p:cNvSpPr>
            <a:spLocks noGrp="1"/>
          </p:cNvSpPr>
          <p:nvPr>
            <p:ph idx="1"/>
          </p:nvPr>
        </p:nvSpPr>
        <p:spPr>
          <a:xfrm>
            <a:off x="1371600" y="2514608"/>
            <a:ext cx="9601200" cy="3581400"/>
          </a:xfrm>
        </p:spPr>
        <p:txBody>
          <a:bodyPr>
            <a:normAutofit fontScale="92500" lnSpcReduction="20000"/>
          </a:bodyPr>
          <a:lstStyle/>
          <a:p>
            <a:pPr marL="0" indent="0" algn="just">
              <a:buNone/>
            </a:pPr>
            <a:r>
              <a:rPr lang="es-ES_tradnl" dirty="0"/>
              <a:t>Según como, cuando y donde se ubiquen en memoria, los programas – procesos pueden ser:</a:t>
            </a:r>
          </a:p>
          <a:p>
            <a:pPr marL="457200" indent="-457200" algn="just">
              <a:buFont typeface="+mj-lt"/>
              <a:buAutoNum type="arabicPeriod"/>
            </a:pPr>
            <a:r>
              <a:rPr lang="es-ES_tradnl" dirty="0"/>
              <a:t>Reubicables: Son programas - procesos que pueden ser ubicados en otra </a:t>
            </a:r>
            <a:r>
              <a:rPr lang="es-ES_tradnl" dirty="0" err="1"/>
              <a:t>posici</a:t>
            </a:r>
            <a:r>
              <a:rPr lang="es-ES" dirty="0" err="1"/>
              <a:t>ón</a:t>
            </a:r>
            <a:r>
              <a:rPr lang="es-ES" dirty="0"/>
              <a:t> dentro de la memoria RAM. Ya que esa posición es necesaria para ubicar otro proceso</a:t>
            </a:r>
            <a:endParaRPr lang="es-ES_tradnl" dirty="0"/>
          </a:p>
          <a:p>
            <a:pPr marL="457200" indent="-457200" algn="just">
              <a:buFont typeface="+mj-lt"/>
              <a:buAutoNum type="arabicPeriod"/>
            </a:pPr>
            <a:r>
              <a:rPr lang="es-ES_tradnl" dirty="0"/>
              <a:t>Reentrantes: Son programas - procesos que, si no se </a:t>
            </a:r>
            <a:r>
              <a:rPr lang="es-ES_tradnl" dirty="0" err="1"/>
              <a:t>est</a:t>
            </a:r>
            <a:r>
              <a:rPr lang="es-ES" dirty="0" err="1"/>
              <a:t>án</a:t>
            </a:r>
            <a:r>
              <a:rPr lang="es-ES" dirty="0"/>
              <a:t> ejecutando, dejan la memoria principal libre para otros procesos. Los procesos, cuando se liberan, se suelen ubicar en el disco duro – técnica de memoria virtual.</a:t>
            </a:r>
            <a:endParaRPr lang="es-ES_tradnl" dirty="0"/>
          </a:p>
          <a:p>
            <a:pPr marL="457200" indent="-457200" algn="just">
              <a:buFont typeface="+mj-lt"/>
              <a:buAutoNum type="arabicPeriod"/>
            </a:pPr>
            <a:r>
              <a:rPr lang="es-ES_tradnl" dirty="0"/>
              <a:t>Residentes: Son aquellos programas – procesos, que una vez cargados en memoria principal que permanecer</a:t>
            </a:r>
            <a:r>
              <a:rPr lang="es-ES" dirty="0" err="1"/>
              <a:t>án</a:t>
            </a:r>
            <a:r>
              <a:rPr lang="es-ES" dirty="0"/>
              <a:t> en ella hasta que se apague el ordenador. No cambian su ubicación en ningún momento. Programas residentes o centinelas.</a:t>
            </a:r>
            <a:endParaRPr lang="es-ES_tradnl" dirty="0"/>
          </a:p>
          <a:p>
            <a:pPr marL="457200" indent="-457200" algn="just">
              <a:buFont typeface="+mj-lt"/>
              <a:buAutoNum type="arabicPeriod"/>
            </a:pPr>
            <a:r>
              <a:rPr lang="es-ES_tradnl" dirty="0"/>
              <a:t>Reutilizables: Son programas o procesos que normalmente son utilizados por varios usuarios a la vez en memoria principal.</a:t>
            </a:r>
          </a:p>
        </p:txBody>
      </p:sp>
    </p:spTree>
    <p:extLst>
      <p:ext uri="{BB962C8B-B14F-4D97-AF65-F5344CB8AC3E}">
        <p14:creationId xmlns:p14="http://schemas.microsoft.com/office/powerpoint/2010/main" val="37306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dirty="0"/>
              <a:t>PROGRAMAS REUBICABLES, REENTRANTES, RESIDENTES Y REUTILIZABLES.</a:t>
            </a:r>
          </a:p>
        </p:txBody>
      </p:sp>
      <p:sp>
        <p:nvSpPr>
          <p:cNvPr id="3" name="Marcador de contenido 2"/>
          <p:cNvSpPr>
            <a:spLocks noGrp="1"/>
          </p:cNvSpPr>
          <p:nvPr>
            <p:ph idx="1"/>
          </p:nvPr>
        </p:nvSpPr>
        <p:spPr/>
        <p:txBody>
          <a:bodyPr>
            <a:normAutofit/>
          </a:bodyPr>
          <a:lstStyle/>
          <a:p>
            <a:pPr marL="0" indent="0" algn="just">
              <a:buNone/>
            </a:pPr>
            <a:endParaRPr lang="es-ES_tradnl" dirty="0"/>
          </a:p>
          <a:p>
            <a:pPr marL="0" indent="0" algn="just">
              <a:buNone/>
            </a:pPr>
            <a:r>
              <a:rPr lang="es-ES_tradnl" dirty="0"/>
              <a:t>ACTIVIDADES 8.</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949" y="3225800"/>
            <a:ext cx="3388257" cy="2298700"/>
          </a:xfrm>
          <a:prstGeom prst="rect">
            <a:avLst/>
          </a:prstGeom>
        </p:spPr>
      </p:pic>
    </p:spTree>
    <p:extLst>
      <p:ext uri="{BB962C8B-B14F-4D97-AF65-F5344CB8AC3E}">
        <p14:creationId xmlns:p14="http://schemas.microsoft.com/office/powerpoint/2010/main" val="176864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57225"/>
          </a:xfrm>
        </p:spPr>
        <p:txBody>
          <a:bodyPr>
            <a:normAutofit fontScale="90000"/>
          </a:bodyPr>
          <a:lstStyle/>
          <a:p>
            <a:r>
              <a:rPr lang="es-ES"/>
              <a:t>JERARQUÍA DE ALMACENAMIENTO</a:t>
            </a:r>
            <a:endParaRPr lang="es-ES_tradnl" dirty="0"/>
          </a:p>
        </p:txBody>
      </p:sp>
      <p:sp>
        <p:nvSpPr>
          <p:cNvPr id="3" name="Marcador de contenido 2"/>
          <p:cNvSpPr>
            <a:spLocks noGrp="1"/>
          </p:cNvSpPr>
          <p:nvPr>
            <p:ph idx="1"/>
          </p:nvPr>
        </p:nvSpPr>
        <p:spPr/>
        <p:txBody>
          <a:bodyPr/>
          <a:lstStyle/>
          <a:p>
            <a:pPr algn="just"/>
            <a:r>
              <a:rPr lang="es-ES_tradnl" dirty="0"/>
              <a:t>Las unidades de almacenamiento se pueden clasificar jerárquicamente atendiendo a su tiempo de acceso. Cuanto más bajo sea el tiempo de acceso, es decir, se accede más rápidamente, más cara es la memoria. Por lo tanto, a mayor nivel en la jerarquía de la memoria, el tiempo de acceso es más lento y la cantidad de memoria es mayor.</a:t>
            </a:r>
          </a:p>
          <a:p>
            <a:pPr algn="just"/>
            <a:r>
              <a:rPr lang="es-ES_tradnl" dirty="0"/>
              <a:t>Actualmente los ordenadores tienen una memoria de almacenamiento temporal o memoria caché, para que cada vez que se accede a la memoria principal o a la memoria auxiliar, la posición a la que se accede más las adyacentes, se copian en la caché, por la probabilidad que existe de que si se accede a una zona de memoria es frecuente que se acceda posteriormente a sus posiciones más cercanas.</a:t>
            </a:r>
          </a:p>
        </p:txBody>
      </p:sp>
    </p:spTree>
    <p:extLst>
      <p:ext uri="{BB962C8B-B14F-4D97-AF65-F5344CB8AC3E}">
        <p14:creationId xmlns:p14="http://schemas.microsoft.com/office/powerpoint/2010/main" val="1065645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57225"/>
          </a:xfrm>
        </p:spPr>
        <p:txBody>
          <a:bodyPr>
            <a:normAutofit fontScale="90000"/>
          </a:bodyPr>
          <a:lstStyle/>
          <a:p>
            <a:r>
              <a:rPr lang="es-ES"/>
              <a:t>JERARQUÍA DE ALMACENAMIENTO</a:t>
            </a:r>
            <a:endParaRPr lang="es-ES_tradnl" dirty="0"/>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4588" y="1671637"/>
            <a:ext cx="10782982" cy="4243388"/>
          </a:xfrm>
        </p:spPr>
      </p:pic>
    </p:spTree>
    <p:extLst>
      <p:ext uri="{BB962C8B-B14F-4D97-AF65-F5344CB8AC3E}">
        <p14:creationId xmlns:p14="http://schemas.microsoft.com/office/powerpoint/2010/main" val="553278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657225"/>
          </a:xfrm>
        </p:spPr>
        <p:txBody>
          <a:bodyPr>
            <a:normAutofit fontScale="90000"/>
          </a:bodyPr>
          <a:lstStyle/>
          <a:p>
            <a:r>
              <a:rPr lang="es-ES"/>
              <a:t>JERARQUÍA DE ALMACENAMIENTO</a:t>
            </a:r>
            <a:endParaRPr lang="es-ES_tradnl" dirty="0"/>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8526" y="1543051"/>
            <a:ext cx="10933295" cy="5217498"/>
          </a:xfrm>
        </p:spPr>
      </p:pic>
    </p:spTree>
    <p:extLst>
      <p:ext uri="{BB962C8B-B14F-4D97-AF65-F5344CB8AC3E}">
        <p14:creationId xmlns:p14="http://schemas.microsoft.com/office/powerpoint/2010/main" val="1384474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dirty="0"/>
              <a:t>GESTIÓN DE LA INFORMACIÓN.</a:t>
            </a:r>
          </a:p>
        </p:txBody>
      </p:sp>
      <p:sp>
        <p:nvSpPr>
          <p:cNvPr id="3" name="Marcador de contenido 2"/>
          <p:cNvSpPr>
            <a:spLocks noGrp="1"/>
          </p:cNvSpPr>
          <p:nvPr>
            <p:ph idx="1"/>
          </p:nvPr>
        </p:nvSpPr>
        <p:spPr/>
        <p:txBody>
          <a:bodyPr>
            <a:normAutofit/>
          </a:bodyPr>
          <a:lstStyle/>
          <a:p>
            <a:pPr algn="just"/>
            <a:r>
              <a:rPr lang="es-ES_tradnl" dirty="0"/>
              <a:t>Se ha visto la gestión de información en memoria del SO, ahora veremos la gestión de información en los soportes de almacenamiento externos.</a:t>
            </a:r>
          </a:p>
          <a:p>
            <a:pPr algn="just"/>
            <a:r>
              <a:rPr lang="es-ES_tradnl" dirty="0"/>
              <a:t>La forma que tiene el SO para gestionar y almacenar la información en los dispositivos externos se llama </a:t>
            </a:r>
            <a:r>
              <a:rPr lang="es-ES_tradnl" b="1" i="1" dirty="0"/>
              <a:t>SISTEMA DE ARCHIVOS o FILE SYSTEM</a:t>
            </a:r>
            <a:r>
              <a:rPr lang="es-ES_tradnl" dirty="0"/>
              <a:t>.</a:t>
            </a:r>
          </a:p>
          <a:p>
            <a:pPr algn="just"/>
            <a:r>
              <a:rPr lang="es-ES_tradnl"/>
              <a:t>Cada </a:t>
            </a:r>
            <a:r>
              <a:rPr lang="es-ES_tradnl" dirty="0"/>
              <a:t>SO hace una gestión diferente del espacio de almacenamiento, </a:t>
            </a:r>
            <a:r>
              <a:rPr lang="es-ES_tradnl" dirty="0" err="1"/>
              <a:t>windows</a:t>
            </a:r>
            <a:r>
              <a:rPr lang="es-ES_tradnl" dirty="0"/>
              <a:t>, </a:t>
            </a:r>
            <a:r>
              <a:rPr lang="es-ES_tradnl" dirty="0" err="1"/>
              <a:t>linux</a:t>
            </a:r>
            <a:r>
              <a:rPr lang="es-ES_tradnl" dirty="0"/>
              <a:t> o MAC OS.</a:t>
            </a:r>
          </a:p>
          <a:p>
            <a:pPr algn="just"/>
            <a:r>
              <a:rPr lang="es-ES_tradnl" dirty="0"/>
              <a:t>El SO gestionará cada archivo almacenando su NOMBRE, TAMAÑO, TIPO, FECHA – HORA DE GRABACIÓN y LUGAR DE SOPORTE.</a:t>
            </a:r>
          </a:p>
        </p:txBody>
      </p:sp>
    </p:spTree>
    <p:extLst>
      <p:ext uri="{BB962C8B-B14F-4D97-AF65-F5344CB8AC3E}">
        <p14:creationId xmlns:p14="http://schemas.microsoft.com/office/powerpoint/2010/main" val="211473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BLOQUE DE CONTROL DE PROCESOS.</a:t>
            </a:r>
          </a:p>
        </p:txBody>
      </p:sp>
      <p:sp>
        <p:nvSpPr>
          <p:cNvPr id="3" name="Marcador de contenido 2"/>
          <p:cNvSpPr>
            <a:spLocks noGrp="1"/>
          </p:cNvSpPr>
          <p:nvPr>
            <p:ph idx="1"/>
          </p:nvPr>
        </p:nvSpPr>
        <p:spPr/>
        <p:txBody>
          <a:bodyPr>
            <a:normAutofit/>
          </a:bodyPr>
          <a:lstStyle/>
          <a:p>
            <a:pPr algn="just"/>
            <a:r>
              <a:rPr lang="es-ES_tradnl" dirty="0"/>
              <a:t>ACTIVIDADES 1.</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0" y="3606800"/>
            <a:ext cx="8039100" cy="2032000"/>
          </a:xfrm>
          <a:prstGeom prst="rect">
            <a:avLst/>
          </a:prstGeom>
        </p:spPr>
      </p:pic>
    </p:spTree>
    <p:extLst>
      <p:ext uri="{BB962C8B-B14F-4D97-AF65-F5344CB8AC3E}">
        <p14:creationId xmlns:p14="http://schemas.microsoft.com/office/powerpoint/2010/main" val="21136439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dirty="0"/>
              <a:t>GESTIÓN DE LA INFORMACIÓN.</a:t>
            </a:r>
          </a:p>
        </p:txBody>
      </p:sp>
      <p:sp>
        <p:nvSpPr>
          <p:cNvPr id="3" name="Marcador de contenido 2"/>
          <p:cNvSpPr>
            <a:spLocks noGrp="1"/>
          </p:cNvSpPr>
          <p:nvPr>
            <p:ph idx="1"/>
          </p:nvPr>
        </p:nvSpPr>
        <p:spPr/>
        <p:txBody>
          <a:bodyPr>
            <a:normAutofit/>
          </a:bodyPr>
          <a:lstStyle/>
          <a:p>
            <a:pPr algn="just"/>
            <a:r>
              <a:rPr lang="es-ES_tradnl" dirty="0"/>
              <a:t>TIPOS DE ARCHIVOS QUE GESTIONA TODO SO:</a:t>
            </a:r>
          </a:p>
          <a:p>
            <a:pPr lvl="1" algn="just"/>
            <a:r>
              <a:rPr lang="es-ES_tradnl" dirty="0"/>
              <a:t>Archivos regulares o estándares: Son los que contienen información</a:t>
            </a:r>
            <a:r>
              <a:rPr lang="es-ES" dirty="0"/>
              <a:t> del usuario, programas, documentos, texto, gráficos, etc.</a:t>
            </a:r>
            <a:endParaRPr lang="es-ES_tradnl" dirty="0"/>
          </a:p>
          <a:p>
            <a:pPr lvl="1" algn="just"/>
            <a:r>
              <a:rPr lang="es-ES_tradnl" dirty="0"/>
              <a:t>Directorios: Son archivos que contienen referencias a otros archivos regulares o a otros directorios.</a:t>
            </a:r>
          </a:p>
          <a:p>
            <a:pPr lvl="1" algn="just"/>
            <a:r>
              <a:rPr lang="es-ES_tradnl" dirty="0"/>
              <a:t>Archivos especiales: Los que no son de ninguno de los dos tipos anteriores y normalmente son archivos del sistema.</a:t>
            </a:r>
          </a:p>
        </p:txBody>
      </p:sp>
    </p:spTree>
    <p:extLst>
      <p:ext uri="{BB962C8B-B14F-4D97-AF65-F5344CB8AC3E}">
        <p14:creationId xmlns:p14="http://schemas.microsoft.com/office/powerpoint/2010/main" val="394709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HEBRAS O HILOS Y ESTADOS DE LOS PROCESOS.</a:t>
            </a:r>
          </a:p>
        </p:txBody>
      </p:sp>
      <p:sp>
        <p:nvSpPr>
          <p:cNvPr id="3" name="Marcador de contenido 2"/>
          <p:cNvSpPr>
            <a:spLocks noGrp="1"/>
          </p:cNvSpPr>
          <p:nvPr>
            <p:ph idx="1"/>
          </p:nvPr>
        </p:nvSpPr>
        <p:spPr/>
        <p:txBody>
          <a:bodyPr>
            <a:normAutofit fontScale="77500" lnSpcReduction="20000"/>
          </a:bodyPr>
          <a:lstStyle/>
          <a:p>
            <a:pPr algn="just"/>
            <a:r>
              <a:rPr lang="es-ES_tradnl" dirty="0"/>
              <a:t>HEBRAS es un subproceso (procesos hijo) de un proceso o punto de ejecución de un proceso que dispone de su propio espacio de memoria pero que depende del proceso padre que lo ha ejecutado.</a:t>
            </a:r>
          </a:p>
          <a:p>
            <a:pPr algn="just"/>
            <a:r>
              <a:rPr lang="es-ES_tradnl" dirty="0"/>
              <a:t>Los hilos o hebras están para mejorar el rendimiento y eficacia de los SO, ya que se aprovechan mejor los recursos del sistema informático.</a:t>
            </a:r>
          </a:p>
          <a:p>
            <a:pPr algn="just"/>
            <a:r>
              <a:rPr lang="es-ES_tradnl" dirty="0"/>
              <a:t>Los procesos hebras o hilos de un mismo proceso padre comparten recursos de hardware del sistema informático.</a:t>
            </a:r>
          </a:p>
          <a:p>
            <a:pPr algn="just"/>
            <a:r>
              <a:rPr lang="es-ES_tradnl" dirty="0"/>
              <a:t>Un proceso cl</a:t>
            </a:r>
            <a:r>
              <a:rPr lang="es-ES" dirty="0" err="1"/>
              <a:t>ásico</a:t>
            </a:r>
            <a:r>
              <a:rPr lang="es-ES" dirty="0"/>
              <a:t>, o dicho de otra manera, sin hijos o subprocesos, tiene solo una hebra o hilo.</a:t>
            </a:r>
          </a:p>
          <a:p>
            <a:pPr algn="just"/>
            <a:r>
              <a:rPr lang="es-ES_tradnl" dirty="0"/>
              <a:t>EJEMPLO PROGRAMA WORD = EJECUTAMOS WORD y SIN CERRAR ABRIMOS OTRO WORD = PROCESO PADRE CON VARIOS HILOS O HEBRAS. Esto se llama </a:t>
            </a:r>
            <a:r>
              <a:rPr lang="es-ES_tradnl" dirty="0" err="1"/>
              <a:t>programaci</a:t>
            </a:r>
            <a:r>
              <a:rPr lang="es-ES" dirty="0" err="1"/>
              <a:t>ón</a:t>
            </a:r>
            <a:r>
              <a:rPr lang="es-ES" dirty="0"/>
              <a:t> </a:t>
            </a:r>
            <a:r>
              <a:rPr lang="es-ES" dirty="0" err="1"/>
              <a:t>multihilos</a:t>
            </a:r>
            <a:r>
              <a:rPr lang="es-ES" dirty="0"/>
              <a:t> o </a:t>
            </a:r>
            <a:r>
              <a:rPr lang="es-ES" dirty="0" err="1"/>
              <a:t>multihebras</a:t>
            </a:r>
            <a:r>
              <a:rPr lang="es-ES" dirty="0"/>
              <a:t>.</a:t>
            </a:r>
          </a:p>
          <a:p>
            <a:pPr algn="just"/>
            <a:r>
              <a:rPr lang="es-ES_tradnl" dirty="0"/>
              <a:t>El SO lanzan procesos padre y procesos hijos que dependen de los procesos padres.</a:t>
            </a:r>
          </a:p>
          <a:p>
            <a:pPr algn="just"/>
            <a:r>
              <a:rPr lang="es-ES_tradnl" dirty="0"/>
              <a:t>En programas </a:t>
            </a:r>
            <a:r>
              <a:rPr lang="es-ES_tradnl" dirty="0" err="1"/>
              <a:t>multihilo</a:t>
            </a:r>
            <a:r>
              <a:rPr lang="es-ES_tradnl" dirty="0"/>
              <a:t>, el BCP de los procesos hijos guardar además el PPID - </a:t>
            </a:r>
            <a:r>
              <a:rPr lang="es-ES_tradnl" b="1" i="1" dirty="0" err="1"/>
              <a:t>P</a:t>
            </a:r>
            <a:r>
              <a:rPr lang="es-ES_tradnl" dirty="0" err="1"/>
              <a:t>rocess</a:t>
            </a:r>
            <a:r>
              <a:rPr lang="es-ES_tradnl" dirty="0"/>
              <a:t> </a:t>
            </a:r>
            <a:r>
              <a:rPr lang="es-ES_tradnl" b="1" i="1" dirty="0" err="1"/>
              <a:t>P</a:t>
            </a:r>
            <a:r>
              <a:rPr lang="es-ES_tradnl" dirty="0" err="1"/>
              <a:t>arent</a:t>
            </a:r>
            <a:r>
              <a:rPr lang="es-ES_tradnl" dirty="0"/>
              <a:t> </a:t>
            </a:r>
            <a:r>
              <a:rPr lang="es-ES_tradnl" b="1" i="1" dirty="0" err="1"/>
              <a:t>ID</a:t>
            </a:r>
            <a:r>
              <a:rPr lang="es-ES_tradnl" dirty="0" err="1"/>
              <a:t>entification</a:t>
            </a:r>
            <a:r>
              <a:rPr lang="es-ES_tradnl" dirty="0"/>
              <a:t>. Esto hace referencia al PID del procesos padre y de esta forma desde el BCP se puede identificar todos los procesos que son hijos de otros.</a:t>
            </a:r>
          </a:p>
        </p:txBody>
      </p:sp>
    </p:spTree>
    <p:extLst>
      <p:ext uri="{BB962C8B-B14F-4D97-AF65-F5344CB8AC3E}">
        <p14:creationId xmlns:p14="http://schemas.microsoft.com/office/powerpoint/2010/main" val="214073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HEBRAS O HILOS Y ESTADOS DE LOS PROCESOS.</a:t>
            </a:r>
          </a:p>
        </p:txBody>
      </p:sp>
      <p:sp>
        <p:nvSpPr>
          <p:cNvPr id="3" name="Marcador de contenido 2"/>
          <p:cNvSpPr>
            <a:spLocks noGrp="1"/>
          </p:cNvSpPr>
          <p:nvPr>
            <p:ph idx="1"/>
          </p:nvPr>
        </p:nvSpPr>
        <p:spPr/>
        <p:txBody>
          <a:bodyPr>
            <a:normAutofit fontScale="85000" lnSpcReduction="20000"/>
          </a:bodyPr>
          <a:lstStyle/>
          <a:p>
            <a:pPr algn="just"/>
            <a:r>
              <a:rPr lang="es-ES_tradnl" dirty="0"/>
              <a:t>El SO considera un proceso como una </a:t>
            </a:r>
            <a:r>
              <a:rPr lang="es-ES_tradnl" dirty="0" err="1"/>
              <a:t>progresi</a:t>
            </a:r>
            <a:r>
              <a:rPr lang="es-ES" dirty="0" err="1"/>
              <a:t>ón</a:t>
            </a:r>
            <a:r>
              <a:rPr lang="es-ES" dirty="0"/>
              <a:t> de estados desde que comienza su ejecución hasta su finalización.</a:t>
            </a:r>
            <a:endParaRPr lang="es-ES_tradnl" dirty="0"/>
          </a:p>
          <a:p>
            <a:pPr algn="just"/>
            <a:r>
              <a:rPr lang="es-ES_tradnl" dirty="0"/>
              <a:t>ESTADOS DE LOS PROCESOS: Una vez lanzado el programa y </a:t>
            </a:r>
            <a:r>
              <a:rPr lang="es-ES_tradnl" dirty="0" err="1"/>
              <a:t>conviertido</a:t>
            </a:r>
            <a:r>
              <a:rPr lang="es-ES_tradnl" dirty="0"/>
              <a:t> en proceso puede atravesar varias fases o estados hasta que finaliza o termina.</a:t>
            </a:r>
          </a:p>
          <a:p>
            <a:pPr lvl="1" algn="just"/>
            <a:r>
              <a:rPr lang="es-ES_tradnl" dirty="0"/>
              <a:t>Nonato o nuevo: El proceso existe pero la CPU a</a:t>
            </a:r>
            <a:r>
              <a:rPr lang="es-ES" dirty="0" err="1"/>
              <a:t>ún</a:t>
            </a:r>
            <a:r>
              <a:rPr lang="es-ES" dirty="0"/>
              <a:t> no lo sabe.</a:t>
            </a:r>
            <a:endParaRPr lang="es-ES_tradnl" dirty="0"/>
          </a:p>
          <a:p>
            <a:pPr lvl="1" algn="just"/>
            <a:r>
              <a:rPr lang="es-ES_tradnl" dirty="0"/>
              <a:t>Preparado, listo, en espera o activo: Listo para ejecutarse cuando quede libre la CPU.</a:t>
            </a:r>
          </a:p>
          <a:p>
            <a:pPr lvl="1" algn="just"/>
            <a:r>
              <a:rPr lang="es-ES_tradnl" dirty="0"/>
              <a:t>En ejecución: Le corresponde la CPU y se esta ejecutando. Puede abandonar este estado por varias causas: finalice su </a:t>
            </a:r>
            <a:r>
              <a:rPr lang="es-ES_tradnl" dirty="0" err="1"/>
              <a:t>ejecuci</a:t>
            </a:r>
            <a:r>
              <a:rPr lang="es-ES" dirty="0" err="1"/>
              <a:t>ón</a:t>
            </a:r>
            <a:r>
              <a:rPr lang="es-ES" dirty="0"/>
              <a:t>, termine el tiempo de asignación de CPU o ocurre un evento externo que lo bloquee.</a:t>
            </a:r>
            <a:endParaRPr lang="es-ES_tradnl" dirty="0"/>
          </a:p>
          <a:p>
            <a:pPr lvl="1" algn="just"/>
            <a:r>
              <a:rPr lang="es-ES_tradnl" dirty="0"/>
              <a:t>Bloqueado: Espera a que se cumpla un determinado evento para pasar al estado preparado.</a:t>
            </a:r>
          </a:p>
          <a:p>
            <a:pPr lvl="1" algn="just"/>
            <a:r>
              <a:rPr lang="es-ES_tradnl" dirty="0"/>
              <a:t>Finalizado: Terminó</a:t>
            </a:r>
            <a:r>
              <a:rPr lang="es-ES" dirty="0"/>
              <a:t> su ejecución en la CPU o el SO detectó un error fatal.</a:t>
            </a:r>
            <a:endParaRPr lang="es-ES_tradnl" dirty="0"/>
          </a:p>
          <a:p>
            <a:pPr algn="just"/>
            <a:r>
              <a:rPr lang="es-ES_tradnl" dirty="0"/>
              <a:t>Todo proceso tiene un identificador que se lo asigna el SO y que lo discrimina de los demás, con el que se le puede ejecutar, detenerlo, cancelarlo, reanudarlo, etc. Este identificador se llama PID y que se guarda en el registro BCP.</a:t>
            </a:r>
          </a:p>
        </p:txBody>
      </p:sp>
    </p:spTree>
    <p:extLst>
      <p:ext uri="{BB962C8B-B14F-4D97-AF65-F5344CB8AC3E}">
        <p14:creationId xmlns:p14="http://schemas.microsoft.com/office/powerpoint/2010/main" val="172633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NEBRAS O HILOS Y ESTADOS DE LOS PROCESOS.</a:t>
            </a:r>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8152" y="1954472"/>
            <a:ext cx="6428096" cy="4794554"/>
          </a:xfrm>
        </p:spPr>
      </p:pic>
    </p:spTree>
    <p:extLst>
      <p:ext uri="{BB962C8B-B14F-4D97-AF65-F5344CB8AC3E}">
        <p14:creationId xmlns:p14="http://schemas.microsoft.com/office/powerpoint/2010/main" val="1478375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NEBRAS O HILOS Y ESTADOS DE LOS PROCESOS.</a:t>
            </a:r>
          </a:p>
        </p:txBody>
      </p:sp>
      <p:sp>
        <p:nvSpPr>
          <p:cNvPr id="3" name="Marcador de contenido 2"/>
          <p:cNvSpPr>
            <a:spLocks noGrp="1"/>
          </p:cNvSpPr>
          <p:nvPr>
            <p:ph idx="1"/>
          </p:nvPr>
        </p:nvSpPr>
        <p:spPr/>
        <p:txBody>
          <a:bodyPr>
            <a:normAutofit/>
          </a:bodyPr>
          <a:lstStyle/>
          <a:p>
            <a:pPr algn="just"/>
            <a:r>
              <a:rPr lang="es-ES_tradnl" dirty="0"/>
              <a:t>ACTIVIDADES 2.</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2832100"/>
            <a:ext cx="7924800" cy="1638300"/>
          </a:xfrm>
          <a:prstGeom prst="rect">
            <a:avLst/>
          </a:prstGeom>
        </p:spPr>
      </p:pic>
    </p:spTree>
    <p:extLst>
      <p:ext uri="{BB962C8B-B14F-4D97-AF65-F5344CB8AC3E}">
        <p14:creationId xmlns:p14="http://schemas.microsoft.com/office/powerpoint/2010/main" val="480198455"/>
      </p:ext>
    </p:extLst>
  </p:cSld>
  <p:clrMapOvr>
    <a:masterClrMapping/>
  </p:clrMapOvr>
</p:sld>
</file>

<file path=ppt/theme/theme1.xml><?xml version="1.0" encoding="utf-8"?>
<a:theme xmlns:a="http://schemas.openxmlformats.org/drawingml/2006/main" name="Recortar">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11590</TotalTime>
  <Words>5322</Words>
  <Application>Microsoft Macintosh PowerPoint</Application>
  <PresentationFormat>Panorámica</PresentationFormat>
  <Paragraphs>298</Paragraphs>
  <Slides>50</Slides>
  <Notes>47</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50</vt:i4>
      </vt:variant>
    </vt:vector>
  </HeadingPairs>
  <TitlesOfParts>
    <vt:vector size="53" baseType="lpstr">
      <vt:lpstr>Calibri</vt:lpstr>
      <vt:lpstr>Franklin Gothic Book</vt:lpstr>
      <vt:lpstr>Recortar</vt:lpstr>
      <vt:lpstr>Gestión de los recursos de un sistema operativo</vt:lpstr>
      <vt:lpstr>GESTION DE LOS PROCESOS</vt:lpstr>
      <vt:lpstr>GESTION DE LOS PROCESOS</vt:lpstr>
      <vt:lpstr>BLOQUE DE CONTROL DE PROCESOS.</vt:lpstr>
      <vt:lpstr>BLOQUE DE CONTROL DE PROCESOS.</vt:lpstr>
      <vt:lpstr>HEBRAS O HILOS Y ESTADOS DE LOS PROCESOS.</vt:lpstr>
      <vt:lpstr>HEBRAS O HILOS Y ESTADOS DE LOS PROCESOS.</vt:lpstr>
      <vt:lpstr>NEBRAS O HILOS Y ESTADOS DE LOS PROCESOS.</vt:lpstr>
      <vt:lpstr>NEBRAS O HILOS Y ESTADOS DE LOS PROCESOS.</vt:lpstr>
      <vt:lpstr>TRANSICIÓN DE LOS PROCESOS.</vt:lpstr>
      <vt:lpstr>TRANSICIÓN DE LOS PROCESOS.</vt:lpstr>
      <vt:lpstr>TRANSICIÓN DE LOS PROCESOS.</vt:lpstr>
      <vt:lpstr>TRANSICIÓN DE LOS PROCESOS.</vt:lpstr>
      <vt:lpstr>TRANSICIÓN DE LOS PROCESOS.</vt:lpstr>
      <vt:lpstr>ALGORITMOS DE PLANIFICACIÓN.</vt:lpstr>
      <vt:lpstr>ALGORITMOS DE PLANIFICACIÓN.</vt:lpstr>
      <vt:lpstr>ALGORITMOS DE PLANIFICACIÓN.</vt:lpstr>
      <vt:lpstr>CRITERIOS DE LOS ALGORITMOS.</vt:lpstr>
      <vt:lpstr>ALGORITMOS DE PLANIFICACIÓN.</vt:lpstr>
      <vt:lpstr>ALGORITMOS DE PLANIFICACIÓN.</vt:lpstr>
      <vt:lpstr>ALGORITMOS DE PLANIFICACIÓN.</vt:lpstr>
      <vt:lpstr>ALGORITMOS DE PLANIFICACIÓN.</vt:lpstr>
      <vt:lpstr>ALGORITMOS DE PLANIFICACIÓN.</vt:lpstr>
      <vt:lpstr>ALGORITMOS DE PLANIFICACIÓN.</vt:lpstr>
      <vt:lpstr>ALGORITMOS DE PLANIFICACIÓN.</vt:lpstr>
      <vt:lpstr>ALGORITMOS DE PLANIFICACIÓN.</vt:lpstr>
      <vt:lpstr>ALGORITMOS DE PLANIFICACIÓN.</vt:lpstr>
      <vt:lpstr>GESTIÓN MEMORIA.</vt:lpstr>
      <vt:lpstr>GESTIÓN MEMORIA.</vt:lpstr>
      <vt:lpstr>GESTIÓN MEMORIA 1/2.</vt:lpstr>
      <vt:lpstr>GESTIÓN MEMORIA 2/2.</vt:lpstr>
      <vt:lpstr>PAGINACIÓN - PARTICIONES FIJAS</vt:lpstr>
      <vt:lpstr>PAGINACIÓN - PARTICIONES FIJAS</vt:lpstr>
      <vt:lpstr>PAGINACIÓN - PARTICIONES FIJAS</vt:lpstr>
      <vt:lpstr>PAGINACIÓN - PARTICIONES FIJAS</vt:lpstr>
      <vt:lpstr>SEGMENTACIÓN - PARTICIONES VARIABLES</vt:lpstr>
      <vt:lpstr>SEGMENTACIÓN - PARTICIONES VARIABLES</vt:lpstr>
      <vt:lpstr>SEGMENTACIÓN - PARTICIONES VARIABLES</vt:lpstr>
      <vt:lpstr>SEGMENTACIÓN - PARTICIONES VARIABLES</vt:lpstr>
      <vt:lpstr>PÁGINACIÓN Y SEGMENTACIÓN.</vt:lpstr>
      <vt:lpstr>MEMORIA VIRTUAL - SWAPPING.</vt:lpstr>
      <vt:lpstr>MEMORIA VIRTUAL - SWAPPING.</vt:lpstr>
      <vt:lpstr>INTERCAMBIO.</vt:lpstr>
      <vt:lpstr>PROGRAMAS - PROCESOS REUBICABLES, REENTRANTES, RESIDENTES Y REUTILIZABLES.</vt:lpstr>
      <vt:lpstr>PROGRAMAS REUBICABLES, REENTRANTES, RESIDENTES Y REUTILIZABLES.</vt:lpstr>
      <vt:lpstr>JERARQUÍA DE ALMACENAMIENTO</vt:lpstr>
      <vt:lpstr>JERARQUÍA DE ALMACENAMIENTO</vt:lpstr>
      <vt:lpstr>JERARQUÍA DE ALMACENAMIENTO</vt:lpstr>
      <vt:lpstr>GESTIÓN DE LA INFORMACIÓN.</vt:lpstr>
      <vt:lpstr>GESTIÓN DE LA INFORMACIÓN.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de los recursos de un sistema operativo</dc:title>
  <dc:creator>Juan Apellaniz Caño</dc:creator>
  <cp:lastModifiedBy>Juan Apellaniz Caño</cp:lastModifiedBy>
  <cp:revision>171</cp:revision>
  <dcterms:created xsi:type="dcterms:W3CDTF">2015-08-12T08:31:46Z</dcterms:created>
  <dcterms:modified xsi:type="dcterms:W3CDTF">2018-11-25T08:09:44Z</dcterms:modified>
</cp:coreProperties>
</file>